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7"/>
  </p:notesMasterIdLst>
  <p:handoutMasterIdLst>
    <p:handoutMasterId r:id="rId28"/>
  </p:handoutMasterIdLst>
  <p:sldIdLst>
    <p:sldId id="1487" r:id="rId5"/>
    <p:sldId id="1488" r:id="rId6"/>
    <p:sldId id="1559" r:id="rId7"/>
    <p:sldId id="1560" r:id="rId8"/>
    <p:sldId id="1561" r:id="rId9"/>
    <p:sldId id="1562" r:id="rId10"/>
    <p:sldId id="1563" r:id="rId11"/>
    <p:sldId id="1564" r:id="rId12"/>
    <p:sldId id="1565" r:id="rId13"/>
    <p:sldId id="1566" r:id="rId14"/>
    <p:sldId id="1567" r:id="rId15"/>
    <p:sldId id="1568" r:id="rId16"/>
    <p:sldId id="1569" r:id="rId17"/>
    <p:sldId id="1570" r:id="rId18"/>
    <p:sldId id="1571" r:id="rId19"/>
    <p:sldId id="1574" r:id="rId20"/>
    <p:sldId id="1573" r:id="rId21"/>
    <p:sldId id="1548" r:id="rId22"/>
    <p:sldId id="1546" r:id="rId23"/>
    <p:sldId id="1549" r:id="rId24"/>
    <p:sldId id="1522" r:id="rId25"/>
    <p:sldId id="1523" r:id="rId26"/>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 id="1559"/>
            <p14:sldId id="1560"/>
            <p14:sldId id="1561"/>
            <p14:sldId id="1562"/>
            <p14:sldId id="1563"/>
            <p14:sldId id="1564"/>
            <p14:sldId id="1565"/>
            <p14:sldId id="1566"/>
            <p14:sldId id="1567"/>
            <p14:sldId id="1568"/>
            <p14:sldId id="1569"/>
            <p14:sldId id="1570"/>
            <p14:sldId id="1571"/>
            <p14:sldId id="1574"/>
            <p14:sldId id="1573"/>
          </p14:sldIdLst>
        </p14:section>
        <p14:section name="Content" id="{160A1EF9-8FB4-4F21-AF88-D4BF3CB3B912}">
          <p14:sldIdLst>
            <p14:sldId id="1548"/>
          </p14:sldIdLst>
        </p14:section>
        <p14:section name="Closing" id="{D4E3B1CF-DD2E-4D6E-961F-E6ECD190E64E}">
          <p14:sldIdLst>
            <p14:sldId id="1546"/>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E1"/>
    <a:srgbClr val="800000"/>
    <a:srgbClr val="BF8435"/>
    <a:srgbClr val="E6E6E6"/>
    <a:srgbClr val="008272"/>
    <a:srgbClr val="EEEEEE"/>
    <a:srgbClr val="F2F2F2"/>
    <a:srgbClr val="A8A8A8"/>
    <a:srgbClr val="000000"/>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218" autoAdjust="0"/>
  </p:normalViewPr>
  <p:slideViewPr>
    <p:cSldViewPr snapToGrid="0">
      <p:cViewPr varScale="1">
        <p:scale>
          <a:sx n="102" d="100"/>
          <a:sy n="102" d="100"/>
        </p:scale>
        <p:origin x="840" y="114"/>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577776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788910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64296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41613903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558672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142019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1: Implement CRUD operations in a </a:t>
            </a:r>
            <a:r>
              <a:rPr lang="en-US" sz="900" b="1" i="0" kern="1200" dirty="0" err="1">
                <a:solidFill>
                  <a:schemeClr val="tx1"/>
                </a:solidFill>
                <a:effectLst/>
                <a:latin typeface="Segoe UI Light" pitchFamily="34" charset="0"/>
                <a:ea typeface="+mn-ea"/>
                <a:cs typeface="+mn-cs"/>
              </a:rPr>
              <a:t>SPFx</a:t>
            </a:r>
            <a:r>
              <a:rPr lang="en-US" sz="900" b="1" i="0" kern="1200" dirty="0">
                <a:solidFill>
                  <a:schemeClr val="tx1"/>
                </a:solidFill>
                <a:effectLst/>
                <a:latin typeface="Segoe UI Light" pitchFamily="34" charset="0"/>
                <a:ea typeface="+mn-ea"/>
                <a:cs typeface="+mn-cs"/>
              </a:rPr>
              <a:t> client-side web part with the Angular 1.x framework</a:t>
            </a:r>
            <a:r>
              <a:rPr lang="en-US" sz="900" b="1" i="0" kern="1200" baseline="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3759945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3/10/2017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21</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3/10/2017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22</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508375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314686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t>
            </a:r>
            <a:r>
              <a:rPr lang="en-US" sz="900" b="1" i="0" kern="1200" dirty="0" err="1">
                <a:solidFill>
                  <a:schemeClr val="tx1"/>
                </a:solidFill>
                <a:effectLst/>
                <a:latin typeface="Segoe UI Light" pitchFamily="34" charset="0"/>
                <a:ea typeface="+mn-ea"/>
                <a:cs typeface="+mn-cs"/>
              </a:rPr>
              <a:t>getList</a:t>
            </a:r>
            <a:r>
              <a:rPr lang="en-US" altLang="zh-CN" sz="900" b="1" i="0" kern="1200" dirty="0" err="1">
                <a:solidFill>
                  <a:schemeClr val="tx1"/>
                </a:solidFill>
                <a:effectLst/>
                <a:latin typeface="Segoe UI Light" pitchFamily="34" charset="0"/>
                <a:ea typeface="+mn-ea"/>
                <a:cs typeface="+mn-cs"/>
              </a:rPr>
              <a:t>Items</a:t>
            </a:r>
            <a:r>
              <a:rPr lang="en-US" sz="900" b="0" i="0" kern="1200" dirty="0">
                <a:solidFill>
                  <a:schemeClr val="tx1"/>
                </a:solidFill>
                <a:effectLst/>
                <a:latin typeface="Segoe UI Light" pitchFamily="34" charset="0"/>
                <a:ea typeface="+mn-ea"/>
                <a:cs typeface="+mn-cs"/>
              </a:rPr>
              <a:t> method invokes the SharePoint REST API to return the SharePoint lists in the SharePoint site where the web part executes. </a:t>
            </a:r>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033296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455913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4170247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810920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329042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41722848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a:t>Working with different JavaScript frameworks and libraries </a:t>
            </a:r>
          </a:p>
        </p:txBody>
      </p:sp>
      <p:sp>
        <p:nvSpPr>
          <p:cNvPr id="6" name="Text Placeholder 5"/>
          <p:cNvSpPr>
            <a:spLocks noGrp="1"/>
          </p:cNvSpPr>
          <p:nvPr>
            <p:ph type="body" sz="quarter" idx="14"/>
          </p:nvPr>
        </p:nvSpPr>
        <p:spPr/>
        <p:txBody>
          <a:bodyPr/>
          <a:lstStyle/>
          <a:p>
            <a:pPr lvl="0"/>
            <a:r>
              <a:rPr lang="en-US" dirty="0"/>
              <a:t>Angular 1.x</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Implement Angular controller</a:t>
            </a:r>
            <a:br>
              <a:rPr lang="en-US"/>
            </a:br>
            <a:endParaRPr lang="en-US"/>
          </a:p>
        </p:txBody>
      </p:sp>
      <p:sp>
        <p:nvSpPr>
          <p:cNvPr id="3" name="Text Placeholder 2"/>
          <p:cNvSpPr>
            <a:spLocks noGrp="1"/>
          </p:cNvSpPr>
          <p:nvPr>
            <p:ph type="body" sz="quarter" idx="10"/>
          </p:nvPr>
        </p:nvSpPr>
        <p:spPr>
          <a:xfrm>
            <a:off x="274638" y="1212850"/>
            <a:ext cx="11887200" cy="5170646"/>
          </a:xfrm>
        </p:spPr>
        <p:txBody>
          <a:bodyPr/>
          <a:lstStyle/>
          <a:p>
            <a:pPr marL="0" indent="0">
              <a:buNone/>
            </a:pPr>
            <a:r>
              <a:rPr lang="en-US" sz="2400" dirty="0"/>
              <a:t>Implement the controller that will facilitate communication between the views and the data service</a:t>
            </a:r>
          </a:p>
          <a:p>
            <a:r>
              <a:rPr lang="en-US" sz="2400" dirty="0"/>
              <a:t>Import interfaces defined in the data service</a:t>
            </a:r>
          </a:p>
          <a:p>
            <a:pPr marL="0" indent="0">
              <a:buNone/>
            </a:pPr>
            <a:endParaRPr lang="en-US" sz="2400" dirty="0"/>
          </a:p>
          <a:p>
            <a:r>
              <a:rPr lang="en-US" sz="2400" dirty="0"/>
              <a:t>Define public properties that will be bound to the view and the internal private properties</a:t>
            </a:r>
          </a:p>
          <a:p>
            <a:endParaRPr lang="en-US" sz="2400" dirty="0"/>
          </a:p>
          <a:p>
            <a:endParaRPr lang="en-US" sz="2400" dirty="0"/>
          </a:p>
          <a:p>
            <a:endParaRPr lang="en-US" sz="2400" dirty="0"/>
          </a:p>
          <a:p>
            <a:r>
              <a:rPr lang="en-US" sz="2400" dirty="0"/>
              <a:t>Inject the data service into the controller using </a:t>
            </a:r>
            <a:r>
              <a:rPr lang="en-US" sz="2400" dirty="0" err="1"/>
              <a:t>Angular's</a:t>
            </a:r>
            <a:r>
              <a:rPr lang="en-US" sz="2400" dirty="0"/>
              <a:t> dependency injection</a:t>
            </a:r>
          </a:p>
          <a:p>
            <a:pPr marL="0" indent="0">
              <a:buNone/>
            </a:pPr>
            <a:endParaRPr lang="en-US" sz="2400" dirty="0"/>
          </a:p>
          <a:p>
            <a:r>
              <a:rPr lang="en-US" sz="2400" dirty="0"/>
              <a:t>Implement methods that are exposed to the view, including CRUD methods calling the corresponding CRUD methods in the data service</a:t>
            </a:r>
          </a:p>
        </p:txBody>
      </p:sp>
      <p:sp>
        <p:nvSpPr>
          <p:cNvPr id="8" name="TextBox 7"/>
          <p:cNvSpPr txBox="1"/>
          <p:nvPr/>
        </p:nvSpPr>
        <p:spPr>
          <a:xfrm>
            <a:off x="745629" y="2345134"/>
            <a:ext cx="5752256" cy="449354"/>
          </a:xfrm>
          <a:prstGeom prst="rect">
            <a:avLst/>
          </a:prstGeom>
          <a:noFill/>
        </p:spPr>
        <p:txBody>
          <a:bodyPr wrap="square" lIns="182880" tIns="146304" rIns="182880" bIns="146304" rtlCol="0">
            <a:spAutoFit/>
          </a:bodyPr>
          <a:lstStyle/>
          <a:p>
            <a:r>
              <a:rPr lang="en-US" sz="1000">
                <a:solidFill>
                  <a:srgbClr val="0000FF"/>
                </a:solidFill>
                <a:latin typeface="Consolas" panose="020B0609020204030204" pitchFamily="49" charset="0"/>
              </a:rPr>
              <a:t>import </a:t>
            </a:r>
            <a:r>
              <a:rPr lang="en-US" sz="1000">
                <a:latin typeface="Consolas" panose="020B0609020204030204" pitchFamily="49" charset="0"/>
              </a:rPr>
              <a:t>{ </a:t>
            </a:r>
            <a:r>
              <a:rPr lang="en-US" sz="1000" err="1">
                <a:latin typeface="Consolas" panose="020B0609020204030204" pitchFamily="49" charset="0"/>
              </a:rPr>
              <a:t>IDataService</a:t>
            </a:r>
            <a:r>
              <a:rPr lang="en-US" sz="1000">
                <a:latin typeface="Consolas" panose="020B0609020204030204" pitchFamily="49" charset="0"/>
              </a:rPr>
              <a:t>, </a:t>
            </a:r>
            <a:r>
              <a:rPr lang="en-US" sz="1000" err="1">
                <a:latin typeface="Consolas" panose="020B0609020204030204" pitchFamily="49" charset="0"/>
              </a:rPr>
              <a:t>IListItem</a:t>
            </a:r>
            <a:r>
              <a:rPr lang="en-US" sz="1000">
                <a:latin typeface="Consolas" panose="020B0609020204030204" pitchFamily="49" charset="0"/>
              </a:rPr>
              <a:t> } </a:t>
            </a:r>
            <a:r>
              <a:rPr lang="en-US" sz="1000">
                <a:solidFill>
                  <a:srgbClr val="0000FF"/>
                </a:solidFill>
                <a:latin typeface="Consolas" panose="020B0609020204030204" pitchFamily="49" charset="0"/>
              </a:rPr>
              <a:t>from </a:t>
            </a:r>
            <a:r>
              <a:rPr lang="en-US" sz="1000">
                <a:solidFill>
                  <a:srgbClr val="A31515"/>
                </a:solidFill>
                <a:latin typeface="Consolas" panose="020B0609020204030204" pitchFamily="49" charset="0"/>
              </a:rPr>
              <a:t>'./</a:t>
            </a:r>
            <a:r>
              <a:rPr lang="en-US" sz="1000" err="1">
                <a:solidFill>
                  <a:srgbClr val="A31515"/>
                </a:solidFill>
                <a:latin typeface="Consolas" panose="020B0609020204030204" pitchFamily="49" charset="0"/>
              </a:rPr>
              <a:t>DataService</a:t>
            </a:r>
            <a:r>
              <a:rPr lang="en-US" sz="1000">
                <a:solidFill>
                  <a:srgbClr val="A31515"/>
                </a:solidFill>
                <a:latin typeface="Consolas" panose="020B0609020204030204" pitchFamily="49" charset="0"/>
              </a:rPr>
              <a:t>'</a:t>
            </a:r>
            <a:r>
              <a:rPr lang="en-US" sz="1000">
                <a:latin typeface="Consolas" panose="020B0609020204030204" pitchFamily="49" charset="0"/>
              </a:rPr>
              <a:t>;</a:t>
            </a:r>
          </a:p>
        </p:txBody>
      </p:sp>
      <p:sp>
        <p:nvSpPr>
          <p:cNvPr id="9" name="TextBox 8"/>
          <p:cNvSpPr txBox="1"/>
          <p:nvPr/>
        </p:nvSpPr>
        <p:spPr>
          <a:xfrm>
            <a:off x="745629" y="5105363"/>
            <a:ext cx="7200800" cy="48013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public</a:t>
            </a:r>
            <a:r>
              <a:rPr lang="en-US" sz="1200">
                <a:latin typeface="Consolas" panose="020B0609020204030204" pitchFamily="49" charset="0"/>
              </a:rPr>
              <a:t> </a:t>
            </a:r>
            <a:r>
              <a:rPr lang="en-US" sz="1200">
                <a:solidFill>
                  <a:srgbClr val="0000FF"/>
                </a:solidFill>
                <a:latin typeface="Consolas" panose="020B0609020204030204" pitchFamily="49" charset="0"/>
              </a:rPr>
              <a:t>static</a:t>
            </a:r>
            <a:r>
              <a:rPr lang="en-US" sz="1200">
                <a:latin typeface="Consolas" panose="020B0609020204030204" pitchFamily="49" charset="0"/>
              </a:rPr>
              <a:t> $inject: </a:t>
            </a:r>
            <a:r>
              <a:rPr lang="en-US" sz="1200">
                <a:solidFill>
                  <a:srgbClr val="0000FF"/>
                </a:solidFill>
                <a:latin typeface="Consolas" panose="020B0609020204030204" pitchFamily="49" charset="0"/>
              </a:rPr>
              <a:t>string</a:t>
            </a:r>
            <a:r>
              <a:rPr lang="en-US" sz="1200">
                <a:latin typeface="Consolas" panose="020B0609020204030204" pitchFamily="49" charset="0"/>
              </a:rPr>
              <a:t>[] = [</a:t>
            </a:r>
            <a:r>
              <a:rPr lang="en-US" sz="1200">
                <a:solidFill>
                  <a:srgbClr val="A31515"/>
                </a:solidFill>
                <a:latin typeface="Consolas" panose="020B0609020204030204" pitchFamily="49" charset="0"/>
              </a:rPr>
              <a:t>'</a:t>
            </a:r>
            <a:r>
              <a:rPr lang="en-US" sz="1200" err="1">
                <a:solidFill>
                  <a:srgbClr val="A31515"/>
                </a:solidFill>
                <a:latin typeface="Consolas" panose="020B0609020204030204" pitchFamily="49" charset="0"/>
              </a:rPr>
              <a:t>DataService</a:t>
            </a:r>
            <a:r>
              <a:rPr lang="en-US" sz="1200">
                <a:solidFill>
                  <a:srgbClr val="A31515"/>
                </a:solidFill>
                <a:latin typeface="Consolas" panose="020B0609020204030204" pitchFamily="49" charset="0"/>
              </a:rPr>
              <a:t>'</a:t>
            </a:r>
            <a:r>
              <a:rPr lang="en-US" sz="1200">
                <a:latin typeface="Consolas" panose="020B0609020204030204" pitchFamily="49" charset="0"/>
              </a:rPr>
              <a:t>, </a:t>
            </a:r>
            <a:r>
              <a:rPr lang="en-US" sz="1200">
                <a:solidFill>
                  <a:srgbClr val="A31515"/>
                </a:solidFill>
                <a:latin typeface="Consolas" panose="020B0609020204030204" pitchFamily="49" charset="0"/>
              </a:rPr>
              <a:t>'$window'</a:t>
            </a:r>
            <a:r>
              <a:rPr lang="en-US" sz="1200">
                <a:latin typeface="Consolas" panose="020B0609020204030204" pitchFamily="49" charset="0"/>
              </a:rPr>
              <a:t>, </a:t>
            </a:r>
            <a:r>
              <a:rPr lang="en-US" sz="1200">
                <a:solidFill>
                  <a:srgbClr val="A31515"/>
                </a:solidFill>
                <a:latin typeface="Consolas" panose="020B0609020204030204" pitchFamily="49" charset="0"/>
              </a:rPr>
              <a:t>'$</a:t>
            </a:r>
            <a:r>
              <a:rPr lang="en-US" sz="1200" err="1">
                <a:solidFill>
                  <a:srgbClr val="A31515"/>
                </a:solidFill>
                <a:latin typeface="Consolas" panose="020B0609020204030204" pitchFamily="49" charset="0"/>
              </a:rPr>
              <a:t>rootScope</a:t>
            </a:r>
            <a:r>
              <a:rPr lang="en-US" sz="1200">
                <a:solidFill>
                  <a:srgbClr val="A31515"/>
                </a:solidFill>
                <a:latin typeface="Consolas" panose="020B0609020204030204" pitchFamily="49" charset="0"/>
              </a:rPr>
              <a:t>'</a:t>
            </a:r>
            <a:r>
              <a:rPr lang="en-US" sz="1200">
                <a:latin typeface="Consolas" panose="020B0609020204030204" pitchFamily="49" charset="0"/>
              </a:rPr>
              <a:t>];</a:t>
            </a:r>
          </a:p>
        </p:txBody>
      </p:sp>
      <p:sp>
        <p:nvSpPr>
          <p:cNvPr id="10" name="TextBox 9"/>
          <p:cNvSpPr txBox="1"/>
          <p:nvPr/>
        </p:nvSpPr>
        <p:spPr>
          <a:xfrm>
            <a:off x="745629" y="3425254"/>
            <a:ext cx="7200800" cy="1403461"/>
          </a:xfrm>
          <a:prstGeom prst="rect">
            <a:avLst/>
          </a:prstGeom>
          <a:noFill/>
        </p:spPr>
        <p:txBody>
          <a:bodyPr wrap="square" lIns="182880" tIns="146304" rIns="182880" bIns="146304" rtlCol="0">
            <a:spAutoFit/>
          </a:bodyPr>
          <a:lstStyle/>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isAdding</a:t>
            </a:r>
            <a:r>
              <a:rPr lang="en-US" sz="1000">
                <a:latin typeface="Consolas" panose="020B0609020204030204" pitchFamily="49" charset="0"/>
              </a:rPr>
              <a:t>: </a:t>
            </a:r>
            <a:r>
              <a:rPr lang="en-US" sz="1000" err="1">
                <a:solidFill>
                  <a:srgbClr val="0000FF"/>
                </a:solidFill>
                <a:latin typeface="Consolas" panose="020B0609020204030204" pitchFamily="49" charset="0"/>
              </a:rPr>
              <a:t>boolean</a:t>
            </a:r>
            <a:r>
              <a:rPr lang="en-US" sz="1000">
                <a:latin typeface="Consolas" panose="020B0609020204030204" pitchFamily="49" charset="0"/>
              </a:rPr>
              <a:t> = </a:t>
            </a:r>
            <a:r>
              <a:rPr lang="en-US" sz="1000">
                <a:solidFill>
                  <a:srgbClr val="0000FF"/>
                </a:solidFill>
                <a:latin typeface="Consolas" panose="020B0609020204030204" pitchFamily="49" charset="0"/>
              </a:rPr>
              <a:t>false</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hasError</a:t>
            </a:r>
            <a:r>
              <a:rPr lang="en-US" sz="1000">
                <a:latin typeface="Consolas" panose="020B0609020204030204" pitchFamily="49" charset="0"/>
              </a:rPr>
              <a:t>: </a:t>
            </a:r>
            <a:r>
              <a:rPr lang="en-US" sz="1000" err="1">
                <a:solidFill>
                  <a:srgbClr val="0000FF"/>
                </a:solidFill>
                <a:latin typeface="Consolas" panose="020B0609020204030204" pitchFamily="49" charset="0"/>
              </a:rPr>
              <a:t>boolean</a:t>
            </a:r>
            <a:r>
              <a:rPr lang="en-US" sz="1000">
                <a:latin typeface="Consolas" panose="020B0609020204030204" pitchFamily="49" charset="0"/>
              </a:rPr>
              <a:t> = </a:t>
            </a:r>
            <a:r>
              <a:rPr lang="en-US" sz="1000">
                <a:solidFill>
                  <a:srgbClr val="0000FF"/>
                </a:solidFill>
                <a:latin typeface="Consolas" panose="020B0609020204030204" pitchFamily="49" charset="0"/>
              </a:rPr>
              <a:t>false</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message: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A31515"/>
                </a:solidFill>
                <a:latin typeface="Consolas" panose="020B0609020204030204" pitchFamily="49" charset="0"/>
              </a:rPr>
              <a:t>""</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newItem</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null</a:t>
            </a:r>
            <a:r>
              <a:rPr lang="en-US" sz="1000">
                <a:latin typeface="Consolas" panose="020B0609020204030204" pitchFamily="49" charset="0"/>
              </a:rPr>
              <a:t>;</a:t>
            </a:r>
          </a:p>
          <a:p>
            <a:r>
              <a:rPr lang="en-US" sz="1000">
                <a:solidFill>
                  <a:srgbClr val="0000FF"/>
                </a:solidFill>
                <a:latin typeface="Consolas" panose="020B0609020204030204" pitchFamily="49" charset="0"/>
              </a:rPr>
              <a:t>public</a:t>
            </a:r>
            <a:r>
              <a:rPr lang="en-US" sz="1000">
                <a:latin typeface="Consolas" panose="020B0609020204030204" pitchFamily="49" charset="0"/>
              </a:rPr>
              <a:t> </a:t>
            </a:r>
            <a:r>
              <a:rPr lang="en-US" sz="1000" err="1">
                <a:latin typeface="Consolas" panose="020B0609020204030204" pitchFamily="49" charset="0"/>
              </a:rPr>
              <a:t>listItems</a:t>
            </a:r>
            <a:r>
              <a:rPr lang="en-US" sz="1000">
                <a:latin typeface="Consolas" panose="020B0609020204030204" pitchFamily="49" charset="0"/>
              </a:rPr>
              <a:t>: </a:t>
            </a:r>
            <a:r>
              <a:rPr lang="en-US" sz="1000" err="1">
                <a:latin typeface="Consolas" panose="020B0609020204030204" pitchFamily="49" charset="0"/>
              </a:rPr>
              <a:t>IListItem</a:t>
            </a:r>
            <a:r>
              <a:rPr lang="en-US" sz="1000">
                <a:latin typeface="Consolas" panose="020B0609020204030204" pitchFamily="49" charset="0"/>
              </a:rPr>
              <a:t>[] = [];</a:t>
            </a:r>
          </a:p>
          <a:p>
            <a:r>
              <a:rPr lang="en-US" sz="1000">
                <a:solidFill>
                  <a:srgbClr val="0000FF"/>
                </a:solidFill>
                <a:latin typeface="Consolas" panose="020B0609020204030204" pitchFamily="49" charset="0"/>
              </a:rPr>
              <a:t>private</a:t>
            </a:r>
            <a:r>
              <a:rPr lang="en-US" sz="1000">
                <a:latin typeface="Consolas" panose="020B0609020204030204" pitchFamily="49" charset="0"/>
              </a:rPr>
              <a:t> </a:t>
            </a:r>
            <a:r>
              <a:rPr lang="en-US" sz="1000" err="1">
                <a:latin typeface="Consolas" panose="020B0609020204030204" pitchFamily="49" charset="0"/>
              </a:rPr>
              <a:t>siteUrl</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undefined</a:t>
            </a:r>
            <a:r>
              <a:rPr lang="en-US" sz="1000">
                <a:latin typeface="Consolas" panose="020B0609020204030204" pitchFamily="49" charset="0"/>
              </a:rPr>
              <a:t>;</a:t>
            </a:r>
          </a:p>
          <a:p>
            <a:r>
              <a:rPr lang="en-US" sz="1000">
                <a:solidFill>
                  <a:srgbClr val="0000FF"/>
                </a:solidFill>
                <a:latin typeface="Consolas" panose="020B0609020204030204" pitchFamily="49" charset="0"/>
              </a:rPr>
              <a:t>private</a:t>
            </a:r>
            <a:r>
              <a:rPr lang="en-US" sz="1000">
                <a:latin typeface="Consolas" panose="020B0609020204030204" pitchFamily="49" charset="0"/>
              </a:rPr>
              <a:t> </a:t>
            </a:r>
            <a:r>
              <a:rPr lang="en-US" sz="1000" err="1">
                <a:latin typeface="Consolas" panose="020B0609020204030204" pitchFamily="49" charset="0"/>
              </a:rPr>
              <a:t>listName</a:t>
            </a:r>
            <a:r>
              <a:rPr lang="en-US" sz="1000">
                <a:latin typeface="Consolas" panose="020B0609020204030204" pitchFamily="49" charset="0"/>
              </a:rPr>
              <a:t>: </a:t>
            </a:r>
            <a:r>
              <a:rPr lang="en-US" sz="1000">
                <a:solidFill>
                  <a:srgbClr val="0000FF"/>
                </a:solidFill>
                <a:latin typeface="Consolas" panose="020B0609020204030204" pitchFamily="49" charset="0"/>
              </a:rPr>
              <a:t>string</a:t>
            </a:r>
            <a:r>
              <a:rPr lang="en-US" sz="1000">
                <a:latin typeface="Consolas" panose="020B0609020204030204" pitchFamily="49" charset="0"/>
              </a:rPr>
              <a:t> = </a:t>
            </a:r>
            <a:r>
              <a:rPr lang="en-US" sz="1000">
                <a:solidFill>
                  <a:srgbClr val="0000FF"/>
                </a:solidFill>
                <a:latin typeface="Consolas" panose="020B0609020204030204" pitchFamily="49" charset="0"/>
              </a:rPr>
              <a:t>undefined</a:t>
            </a:r>
            <a:r>
              <a:rPr lang="en-US" sz="1000">
                <a:latin typeface="Consolas" panose="020B0609020204030204" pitchFamily="49" charset="0"/>
              </a:rPr>
              <a:t>;</a:t>
            </a:r>
          </a:p>
        </p:txBody>
      </p:sp>
    </p:spTree>
    <p:extLst>
      <p:ext uri="{BB962C8B-B14F-4D97-AF65-F5344CB8AC3E}">
        <p14:creationId xmlns:p14="http://schemas.microsoft.com/office/powerpoint/2010/main" val="26561516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Constructor</a:t>
            </a:r>
            <a:br>
              <a:rPr lang="en-US"/>
            </a:br>
            <a:endParaRPr lang="en-US"/>
          </a:p>
        </p:txBody>
      </p:sp>
      <p:sp>
        <p:nvSpPr>
          <p:cNvPr id="3" name="Text Placeholder 2"/>
          <p:cNvSpPr>
            <a:spLocks noGrp="1"/>
          </p:cNvSpPr>
          <p:nvPr>
            <p:ph type="body" sz="quarter" idx="10"/>
          </p:nvPr>
        </p:nvSpPr>
        <p:spPr>
          <a:xfrm>
            <a:off x="340718" y="1365251"/>
            <a:ext cx="3600400" cy="1181862"/>
          </a:xfrm>
        </p:spPr>
        <p:txBody>
          <a:bodyPr/>
          <a:lstStyle/>
          <a:p>
            <a:pPr marL="0" indent="0">
              <a:buNone/>
            </a:pPr>
            <a:r>
              <a:rPr lang="en-US" sz="2400" dirty="0"/>
              <a:t>The constructor subscribes an Angular event named </a:t>
            </a:r>
            <a:r>
              <a:rPr lang="en-US" sz="2400" dirty="0" err="1"/>
              <a:t>init</a:t>
            </a:r>
            <a:r>
              <a:rPr lang="en-US" sz="2400" dirty="0"/>
              <a:t>,</a:t>
            </a:r>
          </a:p>
        </p:txBody>
      </p:sp>
      <p:sp>
        <p:nvSpPr>
          <p:cNvPr id="8" name="TextBox 7"/>
          <p:cNvSpPr txBox="1"/>
          <p:nvPr/>
        </p:nvSpPr>
        <p:spPr>
          <a:xfrm>
            <a:off x="270016" y="2547113"/>
            <a:ext cx="3600400" cy="2449901"/>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constructor</a:t>
            </a:r>
            <a:r>
              <a:rPr lang="en-US" sz="1000" dirty="0">
                <a:latin typeface="Consolas" panose="020B0609020204030204" pitchFamily="49" charset="0"/>
              </a:rPr>
              <a:t>(</a:t>
            </a:r>
            <a:r>
              <a:rPr lang="en-US" sz="1000" dirty="0">
                <a:solidFill>
                  <a:srgbClr val="0000FF"/>
                </a:solidFill>
                <a:latin typeface="Consolas" panose="020B0609020204030204" pitchFamily="49" charset="0"/>
              </a:rPr>
              <a:t>private</a:t>
            </a:r>
            <a:r>
              <a:rPr lang="en-US" sz="1000" dirty="0">
                <a:latin typeface="Consolas" panose="020B0609020204030204" pitchFamily="49" charset="0"/>
              </a:rPr>
              <a:t> </a:t>
            </a:r>
            <a:r>
              <a:rPr lang="en-US" sz="1000" dirty="0" err="1">
                <a:latin typeface="Consolas" panose="020B0609020204030204" pitchFamily="49" charset="0"/>
              </a:rPr>
              <a:t>dataService</a:t>
            </a:r>
            <a:r>
              <a:rPr lang="en-US" sz="1000" dirty="0">
                <a:latin typeface="Consolas" panose="020B0609020204030204" pitchFamily="49" charset="0"/>
              </a:rPr>
              <a:t>: </a:t>
            </a:r>
            <a:r>
              <a:rPr lang="en-US" sz="1000" dirty="0" err="1">
                <a:latin typeface="Consolas" panose="020B0609020204030204" pitchFamily="49" charset="0"/>
              </a:rPr>
              <a:t>IDataService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private</a:t>
            </a:r>
            <a:r>
              <a:rPr lang="en-US" sz="1000" dirty="0">
                <a:latin typeface="Consolas" panose="020B0609020204030204" pitchFamily="49" charset="0"/>
              </a:rPr>
              <a:t> $window: </a:t>
            </a:r>
            <a:r>
              <a:rPr lang="en-US" sz="1000" dirty="0" err="1">
                <a:latin typeface="Consolas" panose="020B0609020204030204" pitchFamily="49" charset="0"/>
              </a:rPr>
              <a:t>angular.IWindowService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rootScope</a:t>
            </a:r>
            <a:r>
              <a:rPr lang="en-US" sz="1000" dirty="0">
                <a:latin typeface="Consolas" panose="020B0609020204030204" pitchFamily="49" charset="0"/>
              </a:rPr>
              <a:t>: </a:t>
            </a:r>
            <a:r>
              <a:rPr lang="en-US" sz="1000" dirty="0" err="1">
                <a:latin typeface="Consolas" panose="020B0609020204030204" pitchFamily="49" charset="0"/>
              </a:rPr>
              <a:t>angular.IRootScopeService</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vm</a:t>
            </a:r>
            <a:r>
              <a:rPr lang="en-US" sz="1000" dirty="0">
                <a:latin typeface="Consolas" panose="020B0609020204030204" pitchFamily="49" charset="0"/>
              </a:rPr>
              <a:t>: </a:t>
            </a:r>
            <a:r>
              <a:rPr lang="en-US" sz="1000" dirty="0" err="1">
                <a:latin typeface="Consolas" panose="020B0609020204030204" pitchFamily="49" charset="0"/>
              </a:rPr>
              <a:t>HomeController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err="1">
                <a:latin typeface="Consolas" panose="020B0609020204030204" pitchFamily="49" charset="0"/>
              </a:rPr>
              <a:t>rootScope</a:t>
            </a:r>
            <a:r>
              <a:rPr lang="en-US" sz="1000" dirty="0">
                <a:latin typeface="Consolas" panose="020B0609020204030204" pitchFamily="49" charset="0"/>
              </a:rPr>
              <a:t>.$on(</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init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(event: </a:t>
            </a:r>
            <a:r>
              <a:rPr lang="en-US" sz="1000" dirty="0" err="1">
                <a:latin typeface="Consolas" panose="020B0609020204030204" pitchFamily="49" charset="0"/>
              </a:rPr>
              <a:t>angular.IAngularEvent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args</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a:p>
            <a:r>
              <a:rPr lang="en-US" sz="1000" dirty="0">
                <a:latin typeface="Consolas" panose="020B0609020204030204" pitchFamily="49" charset="0"/>
              </a:rPr>
              <a:t>        }): void =&gt; {</a:t>
            </a:r>
          </a:p>
          <a:p>
            <a:r>
              <a:rPr lang="en-US" sz="1000" dirty="0">
                <a:latin typeface="Consolas" panose="020B0609020204030204" pitchFamily="49" charset="0"/>
              </a:rPr>
              <a:t>        </a:t>
            </a:r>
            <a:r>
              <a:rPr lang="en-US" sz="1000" dirty="0" err="1">
                <a:latin typeface="Consolas" panose="020B0609020204030204" pitchFamily="49" charset="0"/>
              </a:rPr>
              <a:t>vm.init</a:t>
            </a:r>
            <a:r>
              <a:rPr lang="en-US" sz="1000" dirty="0">
                <a:latin typeface="Consolas" panose="020B0609020204030204" pitchFamily="49" charset="0"/>
              </a:rPr>
              <a:t>(</a:t>
            </a:r>
            <a:r>
              <a:rPr lang="en-US" sz="1000" dirty="0" err="1">
                <a:latin typeface="Consolas" panose="020B0609020204030204" pitchFamily="49" charset="0"/>
              </a:rPr>
              <a:t>args.siteUrl</a:t>
            </a:r>
            <a:r>
              <a:rPr lang="en-US" sz="1000" dirty="0">
                <a:latin typeface="Consolas" panose="020B0609020204030204" pitchFamily="49" charset="0"/>
              </a:rPr>
              <a:t>, </a:t>
            </a:r>
            <a:r>
              <a:rPr lang="en-US" sz="1000" dirty="0" err="1">
                <a:latin typeface="Consolas" panose="020B0609020204030204" pitchFamily="49" charset="0"/>
              </a:rPr>
              <a:t>args.listName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p:txBody>
      </p:sp>
      <p:sp>
        <p:nvSpPr>
          <p:cNvPr id="6" name="TextBox 5"/>
          <p:cNvSpPr txBox="1"/>
          <p:nvPr/>
        </p:nvSpPr>
        <p:spPr>
          <a:xfrm>
            <a:off x="3941118" y="2547113"/>
            <a:ext cx="4321786" cy="2911566"/>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private </a:t>
            </a:r>
            <a:r>
              <a:rPr lang="en-US" sz="1000" dirty="0" err="1">
                <a:latin typeface="Consolas" panose="020B0609020204030204" pitchFamily="49" charset="0"/>
              </a:rPr>
              <a:t>init</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siteUrlValid</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listNameValid</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if (</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 &amp;&amp; </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 &amp;&amp; </a:t>
            </a:r>
            <a:r>
              <a:rPr lang="en-US" sz="1000" dirty="0" err="1">
                <a:latin typeface="Consolas" panose="020B0609020204030204" pitchFamily="49" charset="0"/>
              </a:rPr>
              <a:t>siteUrl.length</a:t>
            </a:r>
            <a:r>
              <a:rPr lang="en-US" sz="1000" dirty="0">
                <a:latin typeface="Consolas" panose="020B0609020204030204" pitchFamily="49" charset="0"/>
              </a:rPr>
              <a:t> &gt; 0)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 </a:t>
            </a:r>
            <a:r>
              <a:rPr lang="en-US" sz="1000" dirty="0" err="1">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siteUrlValid</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if (</a:t>
            </a:r>
            <a:r>
              <a:rPr lang="en-US" sz="1000" dirty="0" err="1">
                <a:latin typeface="Consolas" panose="020B0609020204030204" pitchFamily="49" charset="0"/>
              </a:rPr>
              <a:t>listName</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 &amp;&amp; </a:t>
            </a:r>
            <a:r>
              <a:rPr lang="en-US" sz="1000" dirty="0" err="1">
                <a:latin typeface="Consolas" panose="020B0609020204030204" pitchFamily="49" charset="0"/>
              </a:rPr>
              <a:t>listName</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 &amp;&amp; </a:t>
            </a:r>
            <a:r>
              <a:rPr lang="en-US" sz="1000" dirty="0" err="1">
                <a:latin typeface="Consolas" panose="020B0609020204030204" pitchFamily="49" charset="0"/>
              </a:rPr>
              <a:t>listName.length</a:t>
            </a:r>
            <a:r>
              <a:rPr lang="en-US" sz="1000" dirty="0">
                <a:latin typeface="Consolas" panose="020B0609020204030204" pitchFamily="49" charset="0"/>
              </a:rPr>
              <a:t> &gt; 0)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this.listName</a:t>
            </a:r>
            <a:r>
              <a:rPr lang="en-US" sz="1000" dirty="0">
                <a:latin typeface="Consolas" panose="020B0609020204030204" pitchFamily="49" charset="0"/>
              </a:rPr>
              <a:t> =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latin typeface="Consolas" panose="020B0609020204030204" pitchFamily="49" charset="0"/>
              </a:rPr>
              <a:t>listNameValid</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if (</a:t>
            </a:r>
            <a:r>
              <a:rPr lang="en-US" sz="1000" dirty="0" err="1">
                <a:latin typeface="Consolas" panose="020B0609020204030204" pitchFamily="49" charset="0"/>
              </a:rPr>
              <a:t>siteUrlValid</a:t>
            </a:r>
            <a:r>
              <a:rPr lang="en-US" sz="1000" dirty="0">
                <a:latin typeface="Consolas" panose="020B0609020204030204" pitchFamily="49" charset="0"/>
              </a:rPr>
              <a:t> &amp;&amp; </a:t>
            </a:r>
            <a:r>
              <a:rPr lang="en-US" sz="1000" dirty="0" err="1">
                <a:latin typeface="Consolas" panose="020B0609020204030204" pitchFamily="49" charset="0"/>
              </a:rPr>
              <a:t>listNameValid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.loadListItems</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7" name="TextBox 6"/>
          <p:cNvSpPr txBox="1"/>
          <p:nvPr/>
        </p:nvSpPr>
        <p:spPr>
          <a:xfrm>
            <a:off x="8262904" y="2547113"/>
            <a:ext cx="3673715" cy="260379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 private </a:t>
            </a:r>
            <a:r>
              <a:rPr lang="en-US" sz="1000" dirty="0" err="1">
                <a:latin typeface="Consolas" panose="020B0609020204030204" pitchFamily="49" charset="0"/>
              </a:rPr>
              <a:t>loadListItems</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"Loading..."</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.dataService.getListItems</a:t>
            </a:r>
            <a:r>
              <a:rPr lang="en-US" sz="1000" dirty="0">
                <a:latin typeface="Consolas" panose="020B0609020204030204" pitchFamily="49" charset="0"/>
              </a:rPr>
              <a:t>(</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.then((items: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a:t>
            </a:r>
            <a:r>
              <a:rPr lang="en-US" sz="1000" dirty="0">
                <a:latin typeface="Consolas" panose="020B0609020204030204" pitchFamily="49" charset="0"/>
              </a:rPr>
              <a:t> = items;</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false;</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"Load 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a:t>
            </a:r>
          </a:p>
        </p:txBody>
      </p:sp>
      <p:cxnSp>
        <p:nvCxnSpPr>
          <p:cNvPr id="5" name="Straight Arrow Connector 4"/>
          <p:cNvCxnSpPr>
            <a:cxnSpLocks/>
          </p:cNvCxnSpPr>
          <p:nvPr/>
        </p:nvCxnSpPr>
        <p:spPr>
          <a:xfrm flipV="1">
            <a:off x="2273114" y="2815683"/>
            <a:ext cx="1711569" cy="733295"/>
          </a:xfrm>
          <a:prstGeom prst="straightConnector1">
            <a:avLst/>
          </a:prstGeom>
          <a:ln w="2540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 name="Straight Arrow Connector 8"/>
          <p:cNvCxnSpPr>
            <a:cxnSpLocks/>
          </p:cNvCxnSpPr>
          <p:nvPr/>
        </p:nvCxnSpPr>
        <p:spPr>
          <a:xfrm flipV="1">
            <a:off x="6057818" y="2770612"/>
            <a:ext cx="2341932" cy="2147128"/>
          </a:xfrm>
          <a:prstGeom prst="straightConnector1">
            <a:avLst/>
          </a:prstGeom>
          <a:ln w="2540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Text Placeholder 2"/>
          <p:cNvSpPr txBox="1">
            <a:spLocks/>
          </p:cNvSpPr>
          <p:nvPr/>
        </p:nvSpPr>
        <p:spPr>
          <a:xfrm>
            <a:off x="3984683" y="1365251"/>
            <a:ext cx="4016988" cy="849463"/>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a:t>handles it by calling a private method named </a:t>
            </a:r>
            <a:r>
              <a:rPr lang="en-US" sz="2400" dirty="0" err="1"/>
              <a:t>init</a:t>
            </a:r>
            <a:r>
              <a:rPr lang="en-US" sz="2400" dirty="0"/>
              <a:t>,</a:t>
            </a:r>
          </a:p>
        </p:txBody>
      </p:sp>
      <p:sp>
        <p:nvSpPr>
          <p:cNvPr id="13" name="Text Placeholder 2"/>
          <p:cNvSpPr txBox="1">
            <a:spLocks/>
          </p:cNvSpPr>
          <p:nvPr/>
        </p:nvSpPr>
        <p:spPr>
          <a:xfrm>
            <a:off x="8362395" y="1365251"/>
            <a:ext cx="4073037" cy="1181862"/>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a:t>which in turn calls another private method to load the list items.</a:t>
            </a:r>
          </a:p>
        </p:txBody>
      </p:sp>
    </p:spTree>
    <p:extLst>
      <p:ext uri="{BB962C8B-B14F-4D97-AF65-F5344CB8AC3E}">
        <p14:creationId xmlns:p14="http://schemas.microsoft.com/office/powerpoint/2010/main" val="11637155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par>
                          <p:cTn id="15" fill="hold">
                            <p:stCondLst>
                              <p:cond delay="0"/>
                            </p:stCondLst>
                            <p:childTnLst>
                              <p:par>
                                <p:cTn id="16" presetID="2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par>
                          <p:cTn id="25" fill="hold">
                            <p:stCondLst>
                              <p:cond delay="0"/>
                            </p:stCondLst>
                            <p:childTnLst>
                              <p:par>
                                <p:cTn id="26" presetID="22" presetClass="entr" presetSubtype="4"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down)">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6" grpId="0"/>
      <p:bldP spid="7"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exposed to the view</a:t>
            </a:r>
            <a:br>
              <a:rPr lang="en-US" dirty="0"/>
            </a:br>
            <a:endParaRPr lang="en-US" dirty="0"/>
          </a:p>
        </p:txBody>
      </p:sp>
      <p:sp>
        <p:nvSpPr>
          <p:cNvPr id="3" name="Text Placeholder 2"/>
          <p:cNvSpPr>
            <a:spLocks noGrp="1"/>
          </p:cNvSpPr>
          <p:nvPr>
            <p:ph type="body" sz="quarter" idx="10"/>
          </p:nvPr>
        </p:nvSpPr>
        <p:spPr>
          <a:xfrm>
            <a:off x="305835" y="1110208"/>
            <a:ext cx="3784665" cy="2068259"/>
          </a:xfrm>
        </p:spPr>
        <p:txBody>
          <a:bodyPr/>
          <a:lstStyle/>
          <a:p>
            <a:pPr marL="0" indent="0">
              <a:buNone/>
            </a:pPr>
            <a:r>
              <a:rPr lang="en-US" sz="2400" dirty="0"/>
              <a:t>Show Add New List Item UI</a:t>
            </a:r>
          </a:p>
          <a:p>
            <a:pPr marL="0" indent="0">
              <a:buNone/>
            </a:pPr>
            <a:endParaRPr lang="en-US" sz="2400" dirty="0"/>
          </a:p>
          <a:p>
            <a:pPr marL="0" indent="0">
              <a:buNone/>
            </a:pPr>
            <a:endParaRPr lang="en-US" sz="2400" dirty="0"/>
          </a:p>
          <a:p>
            <a:pPr marL="0" indent="0">
              <a:buNone/>
            </a:pPr>
            <a:endParaRPr lang="en-US" sz="2400" dirty="0"/>
          </a:p>
        </p:txBody>
      </p:sp>
      <p:sp>
        <p:nvSpPr>
          <p:cNvPr id="8" name="TextBox 7"/>
          <p:cNvSpPr txBox="1"/>
          <p:nvPr/>
        </p:nvSpPr>
        <p:spPr>
          <a:xfrm>
            <a:off x="305833" y="1504854"/>
            <a:ext cx="4860071" cy="1218795"/>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showAddNew</a:t>
            </a:r>
            <a:r>
              <a:rPr lang="en-US" sz="1000" dirty="0">
                <a:latin typeface="Consolas" panose="020B0609020204030204" pitchFamily="49" charset="0"/>
              </a:rPr>
              <a:t>(show: </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.isAdding</a:t>
            </a:r>
            <a:r>
              <a:rPr lang="en-US" sz="1000" dirty="0">
                <a:latin typeface="Consolas" panose="020B0609020204030204" pitchFamily="49" charset="0"/>
              </a:rPr>
              <a:t> = show;</a:t>
            </a:r>
          </a:p>
          <a:p>
            <a:r>
              <a:rPr lang="en-US" sz="1000" dirty="0">
                <a:latin typeface="Consolas" panose="020B0609020204030204" pitchFamily="49" charset="0"/>
              </a:rPr>
              <a:t>   if (!show)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6" name="TextBox 5"/>
          <p:cNvSpPr txBox="1"/>
          <p:nvPr/>
        </p:nvSpPr>
        <p:spPr>
          <a:xfrm>
            <a:off x="5571913" y="1504854"/>
            <a:ext cx="5706227" cy="2296013"/>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addNewItem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.dataService.addListItem</a:t>
            </a:r>
            <a:r>
              <a:rPr lang="en-US" sz="1000" dirty="0">
                <a:latin typeface="Consolas" panose="020B0609020204030204" pitchFamily="49" charset="0"/>
              </a:rPr>
              <a:t>(</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.listItems.unshift</a:t>
            </a:r>
            <a:r>
              <a:rPr lang="en-US" sz="1000" dirty="0">
                <a:latin typeface="Consolas" panose="020B0609020204030204" pitchFamily="49" charset="0"/>
              </a:rPr>
              <a:t>({Id: Id, Title: </a:t>
            </a:r>
            <a:r>
              <a:rPr lang="en-US" sz="1000" dirty="0" err="1">
                <a:latin typeface="Consolas" panose="020B0609020204030204" pitchFamily="49" charset="0"/>
              </a:rPr>
              <a:t>this.newItem</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a:t>
            </a:r>
            <a:r>
              <a:rPr lang="en-US" sz="1000" dirty="0">
                <a:latin typeface="Consolas" panose="020B0609020204030204" pitchFamily="49" charset="0"/>
              </a:rPr>
              <a:t> = </a:t>
            </a:r>
            <a:r>
              <a:rPr lang="en-US" sz="1000" dirty="0">
                <a:solidFill>
                  <a:srgbClr val="0000FF"/>
                </a:solidFill>
                <a:latin typeface="Consolas" panose="020B0609020204030204" pitchFamily="49" charset="0"/>
              </a:rPr>
              <a:t>null</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"Add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7" name="TextBox 6"/>
          <p:cNvSpPr txBox="1"/>
          <p:nvPr/>
        </p:nvSpPr>
        <p:spPr>
          <a:xfrm>
            <a:off x="305833" y="4040237"/>
            <a:ext cx="5509846" cy="1988237"/>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updateItem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.dataService.updateListItem</a:t>
            </a:r>
            <a:r>
              <a:rPr lang="en-US" sz="1000" dirty="0">
                <a:latin typeface="Consolas" panose="020B0609020204030204" pitchFamily="49" charset="0"/>
              </a:rPr>
              <a:t>(item,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9" name="Text Placeholder 2"/>
          <p:cNvSpPr txBox="1">
            <a:spLocks/>
          </p:cNvSpPr>
          <p:nvPr/>
        </p:nvSpPr>
        <p:spPr>
          <a:xfrm>
            <a:off x="5571914" y="1110208"/>
            <a:ext cx="3024338"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Add New List Item</a:t>
            </a:r>
          </a:p>
        </p:txBody>
      </p:sp>
      <p:sp>
        <p:nvSpPr>
          <p:cNvPr id="10" name="Text Placeholder 2"/>
          <p:cNvSpPr txBox="1">
            <a:spLocks/>
          </p:cNvSpPr>
          <p:nvPr/>
        </p:nvSpPr>
        <p:spPr>
          <a:xfrm>
            <a:off x="308353" y="3665372"/>
            <a:ext cx="3281962"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Update List Item</a:t>
            </a:r>
          </a:p>
        </p:txBody>
      </p:sp>
      <p:sp>
        <p:nvSpPr>
          <p:cNvPr id="11" name="TextBox 10"/>
          <p:cNvSpPr txBox="1"/>
          <p:nvPr/>
        </p:nvSpPr>
        <p:spPr>
          <a:xfrm>
            <a:off x="5571913" y="4045624"/>
            <a:ext cx="5727577" cy="260379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deleteItem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.dataService.deleteListItem</a:t>
            </a:r>
            <a:r>
              <a:rPr lang="en-US" sz="1000" dirty="0">
                <a:latin typeface="Consolas" panose="020B0609020204030204" pitchFamily="49" charset="0"/>
              </a:rPr>
              <a:t>(item,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index: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 =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.listItems.indexOf</a:t>
            </a:r>
            <a:r>
              <a:rPr lang="en-US" sz="1000" dirty="0">
                <a:latin typeface="Consolas" panose="020B0609020204030204" pitchFamily="49" charset="0"/>
              </a:rPr>
              <a:t>(item);</a:t>
            </a:r>
          </a:p>
          <a:p>
            <a:r>
              <a:rPr lang="en-US" sz="1000" dirty="0">
                <a:latin typeface="Consolas" panose="020B0609020204030204" pitchFamily="49" charset="0"/>
              </a:rPr>
              <a:t>        if (index &gt; -1)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.listItems.splice</a:t>
            </a:r>
            <a:r>
              <a:rPr lang="en-US" sz="1000" dirty="0">
                <a:latin typeface="Consolas" panose="020B0609020204030204" pitchFamily="49" charset="0"/>
              </a:rPr>
              <a:t>(index, 1);</a:t>
            </a: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"Delete 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 = </a:t>
            </a:r>
            <a:r>
              <a:rPr lang="en-US" sz="1000" dirty="0">
                <a:solidFill>
                  <a:srgbClr val="A31515"/>
                </a:solidFill>
                <a:latin typeface="Consolas" panose="020B0609020204030204" pitchFamily="49" charset="0"/>
              </a:rPr>
              <a:t>"Delete 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 = true;</a:t>
            </a:r>
          </a:p>
          <a:p>
            <a:r>
              <a:rPr lang="en-US" sz="1000" dirty="0">
                <a:latin typeface="Consolas" panose="020B0609020204030204" pitchFamily="49" charset="0"/>
              </a:rPr>
              <a:t>      });</a:t>
            </a:r>
          </a:p>
          <a:p>
            <a:r>
              <a:rPr lang="en-US" sz="1000" dirty="0">
                <a:latin typeface="Consolas" panose="020B0609020204030204" pitchFamily="49" charset="0"/>
              </a:rPr>
              <a:t>}</a:t>
            </a:r>
          </a:p>
        </p:txBody>
      </p:sp>
      <p:sp>
        <p:nvSpPr>
          <p:cNvPr id="12" name="Text Placeholder 2"/>
          <p:cNvSpPr txBox="1">
            <a:spLocks/>
          </p:cNvSpPr>
          <p:nvPr/>
        </p:nvSpPr>
        <p:spPr>
          <a:xfrm>
            <a:off x="5593263" y="3665372"/>
            <a:ext cx="3351311" cy="51706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Delete List Item</a:t>
            </a:r>
          </a:p>
        </p:txBody>
      </p:sp>
    </p:spTree>
    <p:extLst>
      <p:ext uri="{BB962C8B-B14F-4D97-AF65-F5344CB8AC3E}">
        <p14:creationId xmlns:p14="http://schemas.microsoft.com/office/powerpoint/2010/main" val="25675871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Define the Angular main module</a:t>
            </a:r>
            <a:br>
              <a:rPr lang="en-US"/>
            </a:br>
            <a:endParaRPr lang="en-US"/>
          </a:p>
        </p:txBody>
      </p:sp>
      <p:sp>
        <p:nvSpPr>
          <p:cNvPr id="3" name="Text Placeholder 2"/>
          <p:cNvSpPr>
            <a:spLocks noGrp="1"/>
          </p:cNvSpPr>
          <p:nvPr>
            <p:ph type="body" sz="quarter" idx="10"/>
          </p:nvPr>
        </p:nvSpPr>
        <p:spPr>
          <a:xfrm>
            <a:off x="274638" y="1212850"/>
            <a:ext cx="11887200" cy="517065"/>
          </a:xfrm>
        </p:spPr>
        <p:txBody>
          <a:bodyPr/>
          <a:lstStyle/>
          <a:p>
            <a:pPr marL="0" indent="0">
              <a:buNone/>
            </a:pPr>
            <a:r>
              <a:rPr lang="en-US" sz="2400" dirty="0"/>
              <a:t>The Angular main module registers the data service and controller with it</a:t>
            </a:r>
          </a:p>
        </p:txBody>
      </p:sp>
      <p:sp>
        <p:nvSpPr>
          <p:cNvPr id="10" name="TextBox 9"/>
          <p:cNvSpPr txBox="1"/>
          <p:nvPr/>
        </p:nvSpPr>
        <p:spPr>
          <a:xfrm>
            <a:off x="272273" y="1729915"/>
            <a:ext cx="7200800" cy="1772793"/>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err="1">
                <a:latin typeface="Consolas" panose="020B0609020204030204" pitchFamily="49" charset="0"/>
              </a:rPr>
              <a:t>HomeController</a:t>
            </a:r>
            <a:r>
              <a:rPr lang="en-US" sz="1200" dirty="0">
                <a:latin typeface="Consolas" panose="020B0609020204030204" pitchFamily="49" charset="0"/>
              </a:rPr>
              <a:t>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HomeController</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err="1">
                <a:latin typeface="Consolas" panose="020B0609020204030204" pitchFamily="49" charset="0"/>
              </a:rPr>
              <a:t>DataService</a:t>
            </a:r>
            <a:r>
              <a:rPr lang="en-US" sz="1200" dirty="0">
                <a:latin typeface="Consolas" panose="020B0609020204030204" pitchFamily="49" charset="0"/>
              </a:rPr>
              <a:t>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DataService</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a:t>
            </a:r>
            <a:r>
              <a:rPr lang="en-US" sz="1200" dirty="0" err="1">
                <a:latin typeface="Consolas" panose="020B0609020204030204" pitchFamily="49" charset="0"/>
              </a:rPr>
              <a:t>angularApp</a:t>
            </a:r>
            <a:r>
              <a:rPr lang="en-US" sz="1200" dirty="0">
                <a:latin typeface="Consolas" panose="020B0609020204030204" pitchFamily="49" charset="0"/>
              </a:rPr>
              <a:t>: </a:t>
            </a:r>
            <a:r>
              <a:rPr lang="en-US" sz="1200" dirty="0" err="1">
                <a:latin typeface="Consolas" panose="020B0609020204030204" pitchFamily="49" charset="0"/>
              </a:rPr>
              <a:t>angular.IModule</a:t>
            </a:r>
            <a:r>
              <a:rPr lang="en-US" sz="1200" dirty="0">
                <a:latin typeface="Consolas" panose="020B0609020204030204" pitchFamily="49" charset="0"/>
              </a:rPr>
              <a:t> = </a:t>
            </a:r>
            <a:r>
              <a:rPr lang="en-US" sz="1200" dirty="0" err="1">
                <a:latin typeface="Consolas" panose="020B0609020204030204" pitchFamily="49" charset="0"/>
              </a:rPr>
              <a:t>angular.module</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angularApp</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p>
          <a:p>
            <a:endParaRPr lang="en-US" sz="1200" dirty="0">
              <a:latin typeface="Consolas" panose="020B0609020204030204" pitchFamily="49" charset="0"/>
            </a:endParaRPr>
          </a:p>
          <a:p>
            <a:r>
              <a:rPr lang="en-US" sz="1200" dirty="0" err="1">
                <a:latin typeface="Consolas" panose="020B0609020204030204" pitchFamily="49" charset="0"/>
              </a:rPr>
              <a:t>angularApp</a:t>
            </a:r>
            <a:endParaRPr lang="en-US" sz="1200" dirty="0">
              <a:latin typeface="Consolas" panose="020B0609020204030204" pitchFamily="49" charset="0"/>
            </a:endParaRPr>
          </a:p>
          <a:p>
            <a:r>
              <a:rPr lang="en-US" sz="1200" dirty="0">
                <a:latin typeface="Consolas" panose="020B0609020204030204" pitchFamily="49" charset="0"/>
              </a:rPr>
              <a:t>  .controller(</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HomeController</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r>
              <a:rPr lang="en-US" sz="1200" dirty="0" err="1">
                <a:latin typeface="Consolas" panose="020B0609020204030204" pitchFamily="49" charset="0"/>
              </a:rPr>
              <a:t>HomeController</a:t>
            </a:r>
            <a:r>
              <a:rPr lang="en-US" sz="1200" dirty="0">
                <a:latin typeface="Consolas" panose="020B0609020204030204" pitchFamily="49" charset="0"/>
              </a:rPr>
              <a:t>)</a:t>
            </a:r>
          </a:p>
          <a:p>
            <a:r>
              <a:rPr lang="en-US" sz="1200" dirty="0">
                <a:latin typeface="Consolas" panose="020B0609020204030204" pitchFamily="49" charset="0"/>
              </a:rPr>
              <a:t>  .service(</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DataService</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r>
              <a:rPr lang="en-US" sz="1200" dirty="0" err="1">
                <a:latin typeface="Consolas" panose="020B0609020204030204" pitchFamily="49" charset="0"/>
              </a:rPr>
              <a:t>DataService</a:t>
            </a:r>
            <a:r>
              <a:rPr lang="en-US" sz="1200" dirty="0">
                <a:latin typeface="Consolas" panose="020B0609020204030204" pitchFamily="49" charset="0"/>
              </a:rPr>
              <a:t>);</a:t>
            </a:r>
          </a:p>
        </p:txBody>
      </p:sp>
    </p:spTree>
    <p:extLst>
      <p:ext uri="{BB962C8B-B14F-4D97-AF65-F5344CB8AC3E}">
        <p14:creationId xmlns:p14="http://schemas.microsoft.com/office/powerpoint/2010/main" val="313362194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1401788"/>
          </a:xfrm>
        </p:spPr>
        <p:txBody>
          <a:bodyPr/>
          <a:lstStyle/>
          <a:p>
            <a:r>
              <a:rPr lang="en-US"/>
              <a:t>Register the Angular application with the web part</a:t>
            </a:r>
            <a:br>
              <a:rPr lang="en-US"/>
            </a:br>
            <a:endParaRPr lang="en-US"/>
          </a:p>
        </p:txBody>
      </p:sp>
      <p:sp>
        <p:nvSpPr>
          <p:cNvPr id="3" name="Text Placeholder 2"/>
          <p:cNvSpPr>
            <a:spLocks noGrp="1"/>
          </p:cNvSpPr>
          <p:nvPr>
            <p:ph type="body" sz="quarter" idx="10"/>
          </p:nvPr>
        </p:nvSpPr>
        <p:spPr>
          <a:xfrm>
            <a:off x="274638" y="1985094"/>
            <a:ext cx="11887200" cy="2548390"/>
          </a:xfrm>
        </p:spPr>
        <p:txBody>
          <a:bodyPr/>
          <a:lstStyle/>
          <a:p>
            <a:r>
              <a:rPr lang="en-US" sz="2400" dirty="0"/>
              <a:t>Import the Angular main module</a:t>
            </a:r>
          </a:p>
          <a:p>
            <a:endParaRPr lang="en-US" sz="2400" dirty="0"/>
          </a:p>
          <a:p>
            <a:r>
              <a:rPr lang="en-US" sz="2400" dirty="0"/>
              <a:t>Define the Angular injector</a:t>
            </a:r>
          </a:p>
          <a:p>
            <a:endParaRPr lang="en-US" sz="2400" dirty="0"/>
          </a:p>
          <a:p>
            <a:r>
              <a:rPr lang="en-US" sz="2400" dirty="0"/>
              <a:t>Define the template of the Angular view that is bound to the Angular controller</a:t>
            </a:r>
          </a:p>
          <a:p>
            <a:r>
              <a:rPr lang="en-US" sz="2400" dirty="0"/>
              <a:t>Broadcast an Angular event named </a:t>
            </a:r>
            <a:r>
              <a:rPr lang="en-US" sz="2400" dirty="0" err="1"/>
              <a:t>init</a:t>
            </a:r>
            <a:r>
              <a:rPr lang="en-US" sz="2400" dirty="0"/>
              <a:t> when the web part is rendered</a:t>
            </a:r>
          </a:p>
        </p:txBody>
      </p:sp>
      <p:sp>
        <p:nvSpPr>
          <p:cNvPr id="10" name="TextBox 9"/>
          <p:cNvSpPr txBox="1"/>
          <p:nvPr/>
        </p:nvSpPr>
        <p:spPr>
          <a:xfrm>
            <a:off x="745629" y="2423761"/>
            <a:ext cx="7200800" cy="480131"/>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'./app/app-module'</a:t>
            </a:r>
            <a:r>
              <a:rPr lang="en-US" sz="1200" dirty="0">
                <a:latin typeface="Consolas" panose="020B0609020204030204" pitchFamily="49" charset="0"/>
              </a:rPr>
              <a:t>;</a:t>
            </a:r>
          </a:p>
        </p:txBody>
      </p:sp>
      <p:sp>
        <p:nvSpPr>
          <p:cNvPr id="5" name="TextBox 4"/>
          <p:cNvSpPr txBox="1"/>
          <p:nvPr/>
        </p:nvSpPr>
        <p:spPr>
          <a:xfrm>
            <a:off x="745629" y="3210802"/>
            <a:ext cx="7200800" cy="480131"/>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private </a:t>
            </a:r>
            <a:r>
              <a:rPr lang="en-US" sz="1200" dirty="0">
                <a:latin typeface="Consolas" panose="020B0609020204030204" pitchFamily="49" charset="0"/>
              </a:rPr>
              <a:t>$injector: </a:t>
            </a:r>
            <a:r>
              <a:rPr lang="en-US" sz="1200" dirty="0" err="1">
                <a:latin typeface="Consolas" panose="020B0609020204030204" pitchFamily="49" charset="0"/>
              </a:rPr>
              <a:t>angular.auto.IInjectorService</a:t>
            </a:r>
            <a:r>
              <a:rPr lang="en-US" sz="1200" dirty="0">
                <a:latin typeface="Consolas" panose="020B0609020204030204" pitchFamily="49" charset="0"/>
              </a:rPr>
              <a:t>;</a:t>
            </a:r>
          </a:p>
        </p:txBody>
      </p:sp>
    </p:spTree>
    <p:extLst>
      <p:ext uri="{BB962C8B-B14F-4D97-AF65-F5344CB8AC3E}">
        <p14:creationId xmlns:p14="http://schemas.microsoft.com/office/powerpoint/2010/main" val="186521877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797614"/>
          </a:xfrm>
        </p:spPr>
        <p:txBody>
          <a:bodyPr/>
          <a:lstStyle/>
          <a:p>
            <a:r>
              <a:rPr lang="en-US"/>
              <a:t>Web part’s render method</a:t>
            </a:r>
          </a:p>
        </p:txBody>
      </p:sp>
      <p:sp>
        <p:nvSpPr>
          <p:cNvPr id="3" name="Text Placeholder 2"/>
          <p:cNvSpPr>
            <a:spLocks noGrp="1"/>
          </p:cNvSpPr>
          <p:nvPr>
            <p:ph type="body" sz="quarter" idx="10"/>
          </p:nvPr>
        </p:nvSpPr>
        <p:spPr>
          <a:xfrm>
            <a:off x="274638" y="1048990"/>
            <a:ext cx="4215407" cy="3250121"/>
          </a:xfrm>
        </p:spPr>
        <p:txBody>
          <a:bodyPr/>
          <a:lstStyle/>
          <a:p>
            <a:r>
              <a:rPr lang="en-US" sz="2400" dirty="0"/>
              <a:t>The web part’s render method defines the template for the Angular view, and broadcasts Angular event named </a:t>
            </a:r>
            <a:r>
              <a:rPr lang="en-US" sz="2400" dirty="0" err="1"/>
              <a:t>init</a:t>
            </a:r>
            <a:endParaRPr lang="en-US" sz="2400" dirty="0"/>
          </a:p>
          <a:p>
            <a:r>
              <a:rPr lang="en-US" sz="2400" dirty="0"/>
              <a:t>The template of the Angular view is bound to the controller of the Angular application</a:t>
            </a:r>
          </a:p>
        </p:txBody>
      </p:sp>
      <p:sp>
        <p:nvSpPr>
          <p:cNvPr id="5" name="TextBox 4"/>
          <p:cNvSpPr txBox="1"/>
          <p:nvPr/>
        </p:nvSpPr>
        <p:spPr>
          <a:xfrm>
            <a:off x="3978111" y="883573"/>
            <a:ext cx="8915564" cy="5466112"/>
          </a:xfrm>
          <a:prstGeom prst="rect">
            <a:avLst/>
          </a:prstGeom>
          <a:noFill/>
        </p:spPr>
        <p:txBody>
          <a:bodyPr wrap="square" lIns="182880" tIns="146304" rIns="182880" bIns="146304" rtlCol="0">
            <a:spAutoFit/>
          </a:bodyPr>
          <a:lstStyle/>
          <a:p>
            <a:r>
              <a:rPr lang="en-US" sz="800" dirty="0">
                <a:solidFill>
                  <a:srgbClr val="0000FF"/>
                </a:solidFill>
                <a:latin typeface="Consolas" panose="020B0609020204030204" pitchFamily="49" charset="0"/>
              </a:rPr>
              <a:t>public</a:t>
            </a:r>
            <a:r>
              <a:rPr lang="en-US" sz="800" dirty="0">
                <a:latin typeface="Consolas" panose="020B0609020204030204" pitchFamily="49" charset="0"/>
              </a:rPr>
              <a:t> render(): </a:t>
            </a:r>
            <a:r>
              <a:rPr lang="en-US" sz="800" dirty="0">
                <a:solidFill>
                  <a:srgbClr val="0000FF"/>
                </a:solidFill>
                <a:latin typeface="Consolas" panose="020B0609020204030204" pitchFamily="49" charset="0"/>
              </a:rPr>
              <a:t>void</a:t>
            </a:r>
            <a:r>
              <a:rPr lang="en-US" sz="800" dirty="0">
                <a:latin typeface="Consolas" panose="020B0609020204030204" pitchFamily="49" charset="0"/>
              </a:rPr>
              <a:t> {</a:t>
            </a:r>
          </a:p>
          <a:p>
            <a:r>
              <a:rPr lang="en-US" sz="800" dirty="0">
                <a:latin typeface="Consolas" panose="020B0609020204030204" pitchFamily="49" charset="0"/>
              </a:rPr>
              <a:t>    if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.renderedOnce</a:t>
            </a:r>
            <a:r>
              <a:rPr lang="en-US" sz="800" dirty="0">
                <a:latin typeface="Consolas" panose="020B0609020204030204" pitchFamily="49" charset="0"/>
              </a:rPr>
              <a:t>) {</a:t>
            </a: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.domElement.innerHTML</a:t>
            </a:r>
            <a:r>
              <a:rPr lang="en-US" sz="800" dirty="0">
                <a:latin typeface="Consolas" panose="020B0609020204030204" pitchFamily="49" charset="0"/>
              </a:rPr>
              <a:t> = </a:t>
            </a:r>
            <a:r>
              <a:rPr lang="en-US" sz="800" dirty="0">
                <a:solidFill>
                  <a:srgbClr val="A31515"/>
                </a:solidFill>
                <a:latin typeface="Consolas" panose="020B0609020204030204" pitchFamily="49" charset="0"/>
              </a:rPr>
              <a:t>`</a:t>
            </a:r>
          </a:p>
          <a:p>
            <a:r>
              <a:rPr lang="en-US" sz="800" dirty="0">
                <a:solidFill>
                  <a:srgbClr val="A31515"/>
                </a:solidFill>
                <a:latin typeface="Consolas" panose="020B0609020204030204" pitchFamily="49" charset="0"/>
              </a:rPr>
              <a:t>        &lt;div </a:t>
            </a:r>
            <a:r>
              <a:rPr lang="en-US" sz="800" dirty="0">
                <a:solidFill>
                  <a:srgbClr val="A31515"/>
                </a:solidFill>
                <a:latin typeface="Consolas" panose="020B0609020204030204" pitchFamily="49" charset="0"/>
              </a:rPr>
              <a:t>class="${</a:t>
            </a:r>
            <a:r>
              <a:rPr lang="en-US" sz="800" dirty="0" err="1">
                <a:solidFill>
                  <a:srgbClr val="A31515"/>
                </a:solidFill>
                <a:latin typeface="Consolas" panose="020B0609020204030204" pitchFamily="49" charset="0"/>
              </a:rPr>
              <a:t>styles.helloWorld</a:t>
            </a:r>
            <a:r>
              <a:rPr lang="en-US" sz="800" dirty="0">
                <a:solidFill>
                  <a:srgbClr val="A31515"/>
                </a:solidFill>
                <a:latin typeface="Consolas" panose="020B0609020204030204" pitchFamily="49" charset="0"/>
              </a:rPr>
              <a:t>}" </a:t>
            </a:r>
            <a:r>
              <a:rPr lang="en-US" sz="800" dirty="0">
                <a:solidFill>
                  <a:srgbClr val="A31515"/>
                </a:solidFill>
                <a:latin typeface="Consolas" panose="020B0609020204030204" pitchFamily="49" charset="0"/>
              </a:rPr>
              <a:t>ng-controller="</a:t>
            </a:r>
            <a:r>
              <a:rPr lang="en-US" sz="800" dirty="0" err="1">
                <a:solidFill>
                  <a:srgbClr val="A31515"/>
                </a:solidFill>
                <a:latin typeface="Consolas" panose="020B0609020204030204" pitchFamily="49" charset="0"/>
              </a:rPr>
              <a:t>HomeController</a:t>
            </a:r>
            <a:r>
              <a:rPr lang="en-US" sz="800" dirty="0">
                <a:solidFill>
                  <a:srgbClr val="A31515"/>
                </a:solidFill>
                <a:latin typeface="Consolas" panose="020B0609020204030204" pitchFamily="49" charset="0"/>
              </a:rPr>
              <a:t> as </a:t>
            </a:r>
            <a:r>
              <a:rPr lang="en-US" sz="800" dirty="0" err="1">
                <a:solidFill>
                  <a:srgbClr val="A31515"/>
                </a:solidFill>
                <a:latin typeface="Consolas" panose="020B0609020204030204" pitchFamily="49" charset="0"/>
              </a:rPr>
              <a:t>vm</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&lt;div</a:t>
            </a:r>
            <a:r>
              <a:rPr lang="en-US" sz="800" dirty="0">
                <a:solidFill>
                  <a:srgbClr val="A31515"/>
                </a:solidFill>
                <a:latin typeface="Consolas" panose="020B0609020204030204" pitchFamily="49" charset="0"/>
              </a:rPr>
              <a:t> class="${</a:t>
            </a:r>
            <a:r>
              <a:rPr lang="en-US" sz="800" dirty="0" err="1">
                <a:solidFill>
                  <a:srgbClr val="A31515"/>
                </a:solidFill>
                <a:latin typeface="Consolas" panose="020B0609020204030204" pitchFamily="49" charset="0"/>
              </a:rPr>
              <a:t>styles.container</a:t>
            </a:r>
            <a:r>
              <a:rPr lang="en-US" sz="800" dirty="0">
                <a:solidFill>
                  <a:srgbClr val="A31515"/>
                </a:solidFill>
                <a:latin typeface="Consolas" panose="020B0609020204030204" pitchFamily="49" charset="0"/>
              </a:rPr>
              <a:t>}"</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&lt;div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-Grid-row </a:t>
            </a:r>
            <a:r>
              <a:rPr lang="en-US" sz="800" dirty="0" err="1">
                <a:solidFill>
                  <a:srgbClr val="A31515"/>
                </a:solidFill>
                <a:latin typeface="Consolas" panose="020B0609020204030204" pitchFamily="49" charset="0"/>
              </a:rPr>
              <a:t>ms-bgColor-themeDark</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-white</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styles.row</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&lt;p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-font-l'&gt;There are {{</a:t>
            </a:r>
            <a:r>
              <a:rPr lang="en-US" sz="800" dirty="0" err="1">
                <a:solidFill>
                  <a:srgbClr val="A31515"/>
                </a:solidFill>
                <a:latin typeface="Consolas" panose="020B0609020204030204" pitchFamily="49" charset="0"/>
              </a:rPr>
              <a:t>vm.listItems.length</a:t>
            </a:r>
            <a:r>
              <a:rPr lang="en-US" sz="800" dirty="0">
                <a:solidFill>
                  <a:srgbClr val="A31515"/>
                </a:solidFill>
                <a:latin typeface="Consolas" panose="020B0609020204030204" pitchFamily="49" charset="0"/>
              </a:rPr>
              <a:t>}} item(s) in {{</a:t>
            </a:r>
            <a:r>
              <a:rPr lang="en-US" sz="800" dirty="0" err="1">
                <a:solidFill>
                  <a:srgbClr val="A31515"/>
                </a:solidFill>
                <a:latin typeface="Consolas" panose="020B0609020204030204" pitchFamily="49" charset="0"/>
              </a:rPr>
              <a:t>vm.listName</a:t>
            </a:r>
            <a:r>
              <a:rPr lang="en-US" sz="800" dirty="0">
                <a:solidFill>
                  <a:srgbClr val="A31515"/>
                </a:solidFill>
                <a:latin typeface="Consolas" panose="020B0609020204030204" pitchFamily="49" charset="0"/>
              </a:rPr>
              <a:t>}} list&lt;/p&gt;</a:t>
            </a:r>
          </a:p>
          <a:p>
            <a:r>
              <a:rPr lang="en-US" sz="800" dirty="0">
                <a:solidFill>
                  <a:srgbClr val="A31515"/>
                </a:solidFill>
                <a:latin typeface="Consolas" panose="020B0609020204030204" pitchFamily="49" charset="0"/>
              </a:rPr>
              <a:t>              &lt;table&gt;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thead</a:t>
            </a:r>
            <a:r>
              <a:rPr lang="en-US" sz="800" dirty="0">
                <a:solidFill>
                  <a:srgbClr val="A31515"/>
                </a:solidFill>
                <a:latin typeface="Consolas" panose="020B0609020204030204" pitchFamily="49" charset="0"/>
              </a:rPr>
              <a:t>&gt;&lt;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&gt;</a:t>
            </a:r>
            <a:r>
              <a:rPr lang="en-US" sz="800" dirty="0" err="1">
                <a:solidFill>
                  <a:srgbClr val="A31515"/>
                </a:solidFill>
                <a:latin typeface="Consolas" panose="020B0609020204030204" pitchFamily="49" charset="0"/>
              </a:rPr>
              <a:t>th</a:t>
            </a:r>
            <a:r>
              <a:rPr lang="en-US" sz="800" dirty="0">
                <a:solidFill>
                  <a:srgbClr val="A31515"/>
                </a:solidFill>
                <a:latin typeface="Consolas" panose="020B0609020204030204" pitchFamily="49" charset="0"/>
              </a:rPr>
              <a:t>&gt;Title&lt;/</a:t>
            </a:r>
            <a:r>
              <a:rPr lang="en-US" sz="800" dirty="0" err="1">
                <a:solidFill>
                  <a:srgbClr val="A31515"/>
                </a:solidFill>
                <a:latin typeface="Consolas" panose="020B0609020204030204" pitchFamily="49" charset="0"/>
              </a:rPr>
              <a:t>th</a:t>
            </a:r>
            <a:r>
              <a:rPr lang="en-US" sz="800" dirty="0">
                <a:solidFill>
                  <a:srgbClr val="A31515"/>
                </a:solidFill>
                <a:latin typeface="Consolas" panose="020B0609020204030204" pitchFamily="49" charset="0"/>
              </a:rPr>
              <a:t>&gt;&lt;</a:t>
            </a:r>
            <a:r>
              <a:rPr lang="en-US" sz="800" dirty="0" err="1">
                <a:solidFill>
                  <a:srgbClr val="A31515"/>
                </a:solidFill>
                <a:latin typeface="Consolas" panose="020B0609020204030204" pitchFamily="49" charset="0"/>
              </a:rPr>
              <a:t>th</a:t>
            </a:r>
            <a:r>
              <a:rPr lang="en-US" sz="800" dirty="0">
                <a:solidFill>
                  <a:srgbClr val="A31515"/>
                </a:solidFill>
                <a:latin typeface="Consolas" panose="020B0609020204030204" pitchFamily="49" charset="0"/>
              </a:rPr>
              <a:t> /&gt;&lt;</a:t>
            </a:r>
            <a:r>
              <a:rPr lang="en-US" sz="800" dirty="0" err="1">
                <a:solidFill>
                  <a:srgbClr val="A31515"/>
                </a:solidFill>
                <a:latin typeface="Consolas" panose="020B0609020204030204" pitchFamily="49" charset="0"/>
              </a:rPr>
              <a:t>th</a:t>
            </a:r>
            <a:r>
              <a:rPr lang="en-US" sz="800" dirty="0">
                <a:solidFill>
                  <a:srgbClr val="A31515"/>
                </a:solidFill>
                <a:latin typeface="Consolas" panose="020B0609020204030204" pitchFamily="49" charset="0"/>
              </a:rPr>
              <a:t> /&gt;&lt;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&gt;&lt;/</a:t>
            </a:r>
            <a:r>
              <a:rPr lang="en-US" sz="800" dirty="0" err="1">
                <a:solidFill>
                  <a:srgbClr val="A31515"/>
                </a:solidFill>
                <a:latin typeface="Consolas" panose="020B0609020204030204" pitchFamily="49" charset="0"/>
              </a:rPr>
              <a:t>thead</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tbody</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 ng-repeat="item in </a:t>
            </a:r>
            <a:r>
              <a:rPr lang="en-US" sz="800" dirty="0" err="1">
                <a:solidFill>
                  <a:srgbClr val="A31515"/>
                </a:solidFill>
                <a:latin typeface="Consolas" panose="020B0609020204030204" pitchFamily="49" charset="0"/>
              </a:rPr>
              <a:t>vm.listItems</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&lt;td&gt;&lt;input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TextField</a:t>
            </a:r>
            <a:r>
              <a:rPr lang="en-US" sz="800" dirty="0">
                <a:solidFill>
                  <a:srgbClr val="A31515"/>
                </a:solidFill>
                <a:latin typeface="Consolas" panose="020B0609020204030204" pitchFamily="49" charset="0"/>
              </a:rPr>
              <a:t>-field’ ng-model="</a:t>
            </a:r>
            <a:r>
              <a:rPr lang="en-US" sz="800" dirty="0" err="1">
                <a:solidFill>
                  <a:srgbClr val="A31515"/>
                </a:solidFill>
                <a:latin typeface="Consolas" panose="020B0609020204030204" pitchFamily="49" charset="0"/>
              </a:rPr>
              <a:t>item.Title</a:t>
            </a:r>
            <a:r>
              <a:rPr lang="en-US" sz="800" dirty="0">
                <a:solidFill>
                  <a:srgbClr val="A31515"/>
                </a:solidFill>
                <a:latin typeface="Consolas" panose="020B0609020204030204" pitchFamily="49" charset="0"/>
              </a:rPr>
              <a:t>" </a:t>
            </a:r>
            <a:r>
              <a:rPr lang="en-US" altLang="zh-CN" sz="800" dirty="0">
                <a:solidFill>
                  <a:srgbClr val="A31515"/>
                </a:solidFill>
                <a:latin typeface="Consolas" panose="020B0609020204030204" pitchFamily="49" charset="0"/>
              </a:rPr>
              <a:t>/</a:t>
            </a:r>
            <a:r>
              <a:rPr lang="en-US" sz="800" dirty="0">
                <a:solidFill>
                  <a:srgbClr val="A31515"/>
                </a:solidFill>
                <a:latin typeface="Consolas" panose="020B0609020204030204" pitchFamily="49" charset="0"/>
              </a:rPr>
              <a:t>&gt;&lt;/td&gt;</a:t>
            </a:r>
          </a:p>
          <a:p>
            <a:r>
              <a:rPr lang="en-US" sz="800" dirty="0">
                <a:solidFill>
                  <a:srgbClr val="A31515"/>
                </a:solidFill>
                <a:latin typeface="Consolas" panose="020B0609020204030204" pitchFamily="49" charset="0"/>
              </a:rPr>
              <a:t>                      &lt;td&gt;&lt;button class="${</a:t>
            </a:r>
            <a:r>
              <a:rPr lang="en-US" sz="800" dirty="0" err="1">
                <a:solidFill>
                  <a:srgbClr val="A31515"/>
                </a:solidFill>
                <a:latin typeface="Consolas" panose="020B0609020204030204" pitchFamily="49" charset="0"/>
              </a:rPr>
              <a:t>styles.button</a:t>
            </a:r>
            <a:r>
              <a:rPr lang="en-US" sz="800" dirty="0">
                <a:solidFill>
                  <a:srgbClr val="A31515"/>
                </a:solidFill>
                <a:latin typeface="Consolas" panose="020B0609020204030204" pitchFamily="49" charset="0"/>
              </a:rPr>
              <a:t>}" ng-click="</a:t>
            </a:r>
            <a:r>
              <a:rPr lang="en-US" sz="800" dirty="0" err="1">
                <a:solidFill>
                  <a:srgbClr val="A31515"/>
                </a:solidFill>
                <a:latin typeface="Consolas" panose="020B0609020204030204" pitchFamily="49" charset="0"/>
              </a:rPr>
              <a:t>vm.updateItem</a:t>
            </a:r>
            <a:r>
              <a:rPr lang="en-US" sz="800" dirty="0">
                <a:solidFill>
                  <a:srgbClr val="A31515"/>
                </a:solidFill>
                <a:latin typeface="Consolas" panose="020B0609020204030204" pitchFamily="49" charset="0"/>
              </a:rPr>
              <a:t>(item)"&gt;</a:t>
            </a:r>
            <a:r>
              <a:rPr lang="en-US" sz="800" dirty="0">
                <a:solidFill>
                  <a:srgbClr val="A31515"/>
                </a:solidFill>
                <a:latin typeface="Consolas" panose="020B0609020204030204" pitchFamily="49" charset="0"/>
              </a:rPr>
              <a:t>&lt;label class="${</a:t>
            </a:r>
            <a:r>
              <a:rPr lang="en-US" sz="800" dirty="0" err="1">
                <a:solidFill>
                  <a:srgbClr val="A31515"/>
                </a:solidFill>
                <a:latin typeface="Consolas" panose="020B0609020204030204" pitchFamily="49" charset="0"/>
              </a:rPr>
              <a:t>styles.label</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Update</a:t>
            </a:r>
            <a:r>
              <a:rPr lang="en-US" sz="800" dirty="0">
                <a:solidFill>
                  <a:srgbClr val="A31515"/>
                </a:solidFill>
                <a:latin typeface="Consolas" panose="020B0609020204030204" pitchFamily="49" charset="0"/>
              </a:rPr>
              <a:t>&lt;/label&gt;</a:t>
            </a:r>
            <a:r>
              <a:rPr lang="en-US" sz="800" dirty="0">
                <a:solidFill>
                  <a:srgbClr val="A31515"/>
                </a:solidFill>
                <a:latin typeface="Consolas" panose="020B0609020204030204" pitchFamily="49" charset="0"/>
              </a:rPr>
              <a:t>&lt;/button&gt;&lt;/td&gt;</a:t>
            </a:r>
          </a:p>
          <a:p>
            <a:r>
              <a:rPr lang="en-US" sz="800" dirty="0">
                <a:solidFill>
                  <a:srgbClr val="A31515"/>
                </a:solidFill>
                <a:latin typeface="Consolas" panose="020B0609020204030204" pitchFamily="49" charset="0"/>
              </a:rPr>
              <a:t>                      &lt;td&gt;&lt;button class="${</a:t>
            </a:r>
            <a:r>
              <a:rPr lang="en-US" sz="800" dirty="0" err="1">
                <a:solidFill>
                  <a:srgbClr val="A31515"/>
                </a:solidFill>
                <a:latin typeface="Consolas" panose="020B0609020204030204" pitchFamily="49" charset="0"/>
              </a:rPr>
              <a:t>styles.button</a:t>
            </a:r>
            <a:r>
              <a:rPr lang="en-US" sz="800" dirty="0">
                <a:solidFill>
                  <a:srgbClr val="A31515"/>
                </a:solidFill>
                <a:latin typeface="Consolas" panose="020B0609020204030204" pitchFamily="49" charset="0"/>
              </a:rPr>
              <a:t>}" ng-click="</a:t>
            </a:r>
            <a:r>
              <a:rPr lang="en-US" sz="800" dirty="0" err="1">
                <a:solidFill>
                  <a:srgbClr val="A31515"/>
                </a:solidFill>
                <a:latin typeface="Consolas" panose="020B0609020204030204" pitchFamily="49" charset="0"/>
              </a:rPr>
              <a:t>vm.deleteItem</a:t>
            </a:r>
            <a:r>
              <a:rPr lang="en-US" sz="800" dirty="0">
                <a:solidFill>
                  <a:srgbClr val="A31515"/>
                </a:solidFill>
                <a:latin typeface="Consolas" panose="020B0609020204030204" pitchFamily="49" charset="0"/>
              </a:rPr>
              <a:t>(item)"&gt;</a:t>
            </a:r>
            <a:r>
              <a:rPr lang="en-US" sz="800" dirty="0">
                <a:solidFill>
                  <a:srgbClr val="A31515"/>
                </a:solidFill>
                <a:latin typeface="Consolas" panose="020B0609020204030204" pitchFamily="49" charset="0"/>
              </a:rPr>
              <a:t>&lt;label class="${</a:t>
            </a:r>
            <a:r>
              <a:rPr lang="en-US" sz="800" dirty="0" err="1">
                <a:solidFill>
                  <a:srgbClr val="A31515"/>
                </a:solidFill>
                <a:latin typeface="Consolas" panose="020B0609020204030204" pitchFamily="49" charset="0"/>
              </a:rPr>
              <a:t>styles.label</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Delete</a:t>
            </a:r>
            <a:r>
              <a:rPr lang="en-US" sz="800" dirty="0">
                <a:solidFill>
                  <a:srgbClr val="A31515"/>
                </a:solidFill>
                <a:latin typeface="Consolas" panose="020B0609020204030204" pitchFamily="49" charset="0"/>
              </a:rPr>
              <a:t>&lt;/label&gt;</a:t>
            </a:r>
            <a:r>
              <a:rPr lang="en-US" sz="800" dirty="0">
                <a:solidFill>
                  <a:srgbClr val="A31515"/>
                </a:solidFill>
                <a:latin typeface="Consolas" panose="020B0609020204030204" pitchFamily="49" charset="0"/>
              </a:rPr>
              <a:t>&lt;/button&gt;&lt;/td&gt;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tbody</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&lt;/table&gt;</a:t>
            </a:r>
          </a:p>
          <a:p>
            <a:r>
              <a:rPr lang="en-US" sz="800" dirty="0">
                <a:solidFill>
                  <a:srgbClr val="A31515"/>
                </a:solidFill>
                <a:latin typeface="Consolas" panose="020B0609020204030204" pitchFamily="49" charset="0"/>
              </a:rPr>
              <a:t>            &lt;/div&gt;</a:t>
            </a:r>
          </a:p>
          <a:p>
            <a:r>
              <a:rPr lang="en-US" sz="800" dirty="0">
                <a:solidFill>
                  <a:srgbClr val="A31515"/>
                </a:solidFill>
                <a:latin typeface="Consolas" panose="020B0609020204030204" pitchFamily="49" charset="0"/>
              </a:rPr>
              <a:t>            &lt;div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-Grid-row </a:t>
            </a:r>
            <a:r>
              <a:rPr lang="en-US" sz="800" dirty="0" err="1">
                <a:solidFill>
                  <a:srgbClr val="A31515"/>
                </a:solidFill>
                <a:latin typeface="Consolas" panose="020B0609020204030204" pitchFamily="49" charset="0"/>
              </a:rPr>
              <a:t>ms-bgColor-themeDark</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-white </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styles.row</a:t>
            </a:r>
            <a:r>
              <a:rPr lang="en-US" sz="800" dirty="0">
                <a:solidFill>
                  <a:srgbClr val="A31515"/>
                </a:solidFill>
                <a:latin typeface="Consolas" panose="020B0609020204030204" pitchFamily="49" charset="0"/>
              </a:rPr>
              <a:t>}" ng-show="</a:t>
            </a:r>
            <a:r>
              <a:rPr lang="en-US" sz="800" dirty="0" err="1">
                <a:solidFill>
                  <a:srgbClr val="A31515"/>
                </a:solidFill>
                <a:latin typeface="Consolas" panose="020B0609020204030204" pitchFamily="49" charset="0"/>
              </a:rPr>
              <a:t>vm.isAdding</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&lt;table&gt;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&lt;td&gt;&lt;input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TextField</a:t>
            </a:r>
            <a:r>
              <a:rPr lang="en-US" sz="800" dirty="0">
                <a:solidFill>
                  <a:srgbClr val="A31515"/>
                </a:solidFill>
                <a:latin typeface="Consolas" panose="020B0609020204030204" pitchFamily="49" charset="0"/>
              </a:rPr>
              <a:t>-field' ng-model="</a:t>
            </a:r>
            <a:r>
              <a:rPr lang="en-US" sz="800" dirty="0" err="1">
                <a:solidFill>
                  <a:srgbClr val="A31515"/>
                </a:solidFill>
                <a:latin typeface="Consolas" panose="020B0609020204030204" pitchFamily="49" charset="0"/>
              </a:rPr>
              <a:t>vm.newItem</a:t>
            </a:r>
            <a:r>
              <a:rPr lang="en-US" sz="800" dirty="0">
                <a:solidFill>
                  <a:srgbClr val="A31515"/>
                </a:solidFill>
                <a:latin typeface="Consolas" panose="020B0609020204030204" pitchFamily="49" charset="0"/>
              </a:rPr>
              <a:t>" /&gt;&lt;/td&gt;</a:t>
            </a:r>
          </a:p>
          <a:p>
            <a:r>
              <a:rPr lang="en-US" sz="800" dirty="0">
                <a:solidFill>
                  <a:srgbClr val="A31515"/>
                </a:solidFill>
                <a:latin typeface="Consolas" panose="020B0609020204030204" pitchFamily="49" charset="0"/>
              </a:rPr>
              <a:t>                  &lt;td&gt;&lt;button class="${</a:t>
            </a:r>
            <a:r>
              <a:rPr lang="en-US" sz="800" dirty="0" err="1">
                <a:solidFill>
                  <a:srgbClr val="A31515"/>
                </a:solidFill>
                <a:latin typeface="Consolas" panose="020B0609020204030204" pitchFamily="49" charset="0"/>
              </a:rPr>
              <a:t>styles.button</a:t>
            </a:r>
            <a:r>
              <a:rPr lang="en-US" sz="800" dirty="0">
                <a:solidFill>
                  <a:srgbClr val="A31515"/>
                </a:solidFill>
                <a:latin typeface="Consolas" panose="020B0609020204030204" pitchFamily="49" charset="0"/>
              </a:rPr>
              <a:t>}" ng-click="</a:t>
            </a:r>
            <a:r>
              <a:rPr lang="en-US" sz="800" dirty="0" err="1">
                <a:solidFill>
                  <a:srgbClr val="A31515"/>
                </a:solidFill>
                <a:latin typeface="Consolas" panose="020B0609020204030204" pitchFamily="49" charset="0"/>
              </a:rPr>
              <a:t>vm.addNewItem</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&lt;label class="${</a:t>
            </a:r>
            <a:r>
              <a:rPr lang="en-US" sz="800" dirty="0" err="1">
                <a:solidFill>
                  <a:srgbClr val="A31515"/>
                </a:solidFill>
                <a:latin typeface="Consolas" panose="020B0609020204030204" pitchFamily="49" charset="0"/>
              </a:rPr>
              <a:t>styles.label</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Add</a:t>
            </a:r>
            <a:r>
              <a:rPr lang="en-US" sz="800" dirty="0">
                <a:solidFill>
                  <a:srgbClr val="A31515"/>
                </a:solidFill>
                <a:latin typeface="Consolas" panose="020B0609020204030204" pitchFamily="49" charset="0"/>
              </a:rPr>
              <a:t>&lt;/label&gt;</a:t>
            </a:r>
            <a:r>
              <a:rPr lang="en-US" sz="800" dirty="0">
                <a:solidFill>
                  <a:srgbClr val="A31515"/>
                </a:solidFill>
                <a:latin typeface="Consolas" panose="020B0609020204030204" pitchFamily="49" charset="0"/>
              </a:rPr>
              <a:t>&lt;/button&gt;&lt;/td&gt;</a:t>
            </a:r>
          </a:p>
          <a:p>
            <a:r>
              <a:rPr lang="en-US" sz="800" dirty="0">
                <a:solidFill>
                  <a:srgbClr val="A31515"/>
                </a:solidFill>
                <a:latin typeface="Consolas" panose="020B0609020204030204" pitchFamily="49" charset="0"/>
              </a:rPr>
              <a:t>                  &lt;td&gt;&lt;button class="${</a:t>
            </a:r>
            <a:r>
              <a:rPr lang="en-US" sz="800" dirty="0" err="1">
                <a:solidFill>
                  <a:srgbClr val="A31515"/>
                </a:solidFill>
                <a:latin typeface="Consolas" panose="020B0609020204030204" pitchFamily="49" charset="0"/>
              </a:rPr>
              <a:t>styles.button</a:t>
            </a:r>
            <a:r>
              <a:rPr lang="en-US" sz="800" dirty="0">
                <a:solidFill>
                  <a:srgbClr val="A31515"/>
                </a:solidFill>
                <a:latin typeface="Consolas" panose="020B0609020204030204" pitchFamily="49" charset="0"/>
              </a:rPr>
              <a:t>}" ng-click="</a:t>
            </a:r>
            <a:r>
              <a:rPr lang="en-US" sz="800" dirty="0" err="1">
                <a:solidFill>
                  <a:srgbClr val="A31515"/>
                </a:solidFill>
                <a:latin typeface="Consolas" panose="020B0609020204030204" pitchFamily="49" charset="0"/>
              </a:rPr>
              <a:t>vm.showAddNew</a:t>
            </a:r>
            <a:r>
              <a:rPr lang="en-US" sz="800" dirty="0">
                <a:solidFill>
                  <a:srgbClr val="A31515"/>
                </a:solidFill>
                <a:latin typeface="Consolas" panose="020B0609020204030204" pitchFamily="49" charset="0"/>
              </a:rPr>
              <a:t>(false)"&gt;</a:t>
            </a:r>
            <a:r>
              <a:rPr lang="en-US" sz="800" dirty="0">
                <a:solidFill>
                  <a:srgbClr val="A31515"/>
                </a:solidFill>
                <a:latin typeface="Consolas" panose="020B0609020204030204" pitchFamily="49" charset="0"/>
              </a:rPr>
              <a:t>&lt;label class="${</a:t>
            </a:r>
            <a:r>
              <a:rPr lang="en-US" sz="800" dirty="0" err="1">
                <a:solidFill>
                  <a:srgbClr val="A31515"/>
                </a:solidFill>
                <a:latin typeface="Consolas" panose="020B0609020204030204" pitchFamily="49" charset="0"/>
              </a:rPr>
              <a:t>styles.label</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Cancel</a:t>
            </a:r>
            <a:r>
              <a:rPr lang="en-US" sz="800" dirty="0">
                <a:solidFill>
                  <a:srgbClr val="A31515"/>
                </a:solidFill>
                <a:latin typeface="Consolas" panose="020B0609020204030204" pitchFamily="49" charset="0"/>
              </a:rPr>
              <a:t>&lt;/label&gt;</a:t>
            </a:r>
            <a:r>
              <a:rPr lang="en-US" sz="800" dirty="0">
                <a:solidFill>
                  <a:srgbClr val="A31515"/>
                </a:solidFill>
                <a:latin typeface="Consolas" panose="020B0609020204030204" pitchFamily="49" charset="0"/>
              </a:rPr>
              <a:t>&lt;/button&gt;&lt;/td&gt;</a:t>
            </a:r>
          </a:p>
          <a:p>
            <a:r>
              <a:rPr lang="en-US" sz="800" dirty="0">
                <a:solidFill>
                  <a:srgbClr val="A31515"/>
                </a:solidFill>
                <a:latin typeface="Consolas" panose="020B0609020204030204" pitchFamily="49" charset="0"/>
              </a:rPr>
              <a:t>                &lt;/</a:t>
            </a:r>
            <a:r>
              <a:rPr lang="en-US" sz="800" dirty="0" err="1">
                <a:solidFill>
                  <a:srgbClr val="A31515"/>
                </a:solidFill>
                <a:latin typeface="Consolas" panose="020B0609020204030204" pitchFamily="49" charset="0"/>
              </a:rPr>
              <a:t>tr</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&lt;/table&gt;</a:t>
            </a:r>
          </a:p>
          <a:p>
            <a:r>
              <a:rPr lang="en-US" sz="800" dirty="0">
                <a:solidFill>
                  <a:srgbClr val="A31515"/>
                </a:solidFill>
                <a:latin typeface="Consolas" panose="020B0609020204030204" pitchFamily="49" charset="0"/>
              </a:rPr>
              <a:t>            &lt;/div&gt;</a:t>
            </a:r>
          </a:p>
          <a:p>
            <a:r>
              <a:rPr lang="en-US" sz="800" dirty="0">
                <a:solidFill>
                  <a:srgbClr val="A31515"/>
                </a:solidFill>
                <a:latin typeface="Consolas" panose="020B0609020204030204" pitchFamily="49" charset="0"/>
              </a:rPr>
              <a:t>            &lt;div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-Grid-row </a:t>
            </a:r>
            <a:r>
              <a:rPr lang="en-US" sz="800" dirty="0" err="1">
                <a:solidFill>
                  <a:srgbClr val="A31515"/>
                </a:solidFill>
                <a:latin typeface="Consolas" panose="020B0609020204030204" pitchFamily="49" charset="0"/>
              </a:rPr>
              <a:t>ms-bgColor-themeDark</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-white </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styles.row</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&lt;button class="${</a:t>
            </a:r>
            <a:r>
              <a:rPr lang="en-US" sz="800" dirty="0" err="1">
                <a:solidFill>
                  <a:srgbClr val="A31515"/>
                </a:solidFill>
                <a:latin typeface="Consolas" panose="020B0609020204030204" pitchFamily="49" charset="0"/>
              </a:rPr>
              <a:t>styles.button</a:t>
            </a:r>
            <a:r>
              <a:rPr lang="en-US" sz="800" dirty="0">
                <a:solidFill>
                  <a:srgbClr val="A31515"/>
                </a:solidFill>
                <a:latin typeface="Consolas" panose="020B0609020204030204" pitchFamily="49" charset="0"/>
              </a:rPr>
              <a:t>}" ng-click="</a:t>
            </a:r>
            <a:r>
              <a:rPr lang="en-US" sz="800" dirty="0" err="1">
                <a:solidFill>
                  <a:srgbClr val="A31515"/>
                </a:solidFill>
                <a:latin typeface="Consolas" panose="020B0609020204030204" pitchFamily="49" charset="0"/>
              </a:rPr>
              <a:t>vm.showAddNew</a:t>
            </a:r>
            <a:r>
              <a:rPr lang="en-US" sz="800" dirty="0">
                <a:solidFill>
                  <a:srgbClr val="A31515"/>
                </a:solidFill>
                <a:latin typeface="Consolas" panose="020B0609020204030204" pitchFamily="49" charset="0"/>
              </a:rPr>
              <a:t>(true)"&gt;</a:t>
            </a:r>
            <a:r>
              <a:rPr lang="en-US" sz="800" dirty="0">
                <a:solidFill>
                  <a:srgbClr val="A31515"/>
                </a:solidFill>
                <a:latin typeface="Consolas" panose="020B0609020204030204" pitchFamily="49" charset="0"/>
              </a:rPr>
              <a:t>&lt;label class="${</a:t>
            </a:r>
            <a:r>
              <a:rPr lang="en-US" sz="800" dirty="0" err="1">
                <a:solidFill>
                  <a:srgbClr val="A31515"/>
                </a:solidFill>
                <a:latin typeface="Consolas" panose="020B0609020204030204" pitchFamily="49" charset="0"/>
              </a:rPr>
              <a:t>styles.label</a:t>
            </a:r>
            <a:r>
              <a:rPr lang="en-US" sz="800" dirty="0">
                <a:solidFill>
                  <a:srgbClr val="A31515"/>
                </a:solidFill>
                <a:latin typeface="Consolas" panose="020B0609020204030204" pitchFamily="49" charset="0"/>
              </a:rPr>
              <a:t>}"&gt;</a:t>
            </a:r>
            <a:r>
              <a:rPr lang="en-US" sz="800" dirty="0">
                <a:solidFill>
                  <a:srgbClr val="A31515"/>
                </a:solidFill>
                <a:latin typeface="Consolas" panose="020B0609020204030204" pitchFamily="49" charset="0"/>
              </a:rPr>
              <a:t>Add New Item&lt;/label&gt;&lt;/button&gt;</a:t>
            </a:r>
          </a:p>
          <a:p>
            <a:r>
              <a:rPr lang="en-US" sz="800" dirty="0">
                <a:solidFill>
                  <a:srgbClr val="A31515"/>
                </a:solidFill>
                <a:latin typeface="Consolas" panose="020B0609020204030204" pitchFamily="49" charset="0"/>
              </a:rPr>
              <a:t>            &lt;/div&gt;</a:t>
            </a:r>
          </a:p>
          <a:p>
            <a:r>
              <a:rPr lang="en-US" sz="800" dirty="0">
                <a:solidFill>
                  <a:srgbClr val="A31515"/>
                </a:solidFill>
                <a:latin typeface="Consolas" panose="020B0609020204030204" pitchFamily="49" charset="0"/>
              </a:rPr>
              <a:t>            &lt;div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-Grid-row </a:t>
            </a:r>
            <a:r>
              <a:rPr lang="en-US" sz="800" dirty="0" err="1">
                <a:solidFill>
                  <a:srgbClr val="A31515"/>
                </a:solidFill>
                <a:latin typeface="Consolas" panose="020B0609020204030204" pitchFamily="49" charset="0"/>
              </a:rPr>
              <a:t>ms-bgColor-themeDark</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-white </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styles.row</a:t>
            </a:r>
            <a:r>
              <a:rPr lang="en-US" sz="800" dirty="0">
                <a:solidFill>
                  <a:srgbClr val="A31515"/>
                </a:solidFill>
                <a:latin typeface="Consolas" panose="020B0609020204030204" pitchFamily="49" charset="0"/>
              </a:rPr>
              <a:t>}"&gt;</a:t>
            </a:r>
          </a:p>
          <a:p>
            <a:r>
              <a:rPr lang="en-US" sz="800" dirty="0">
                <a:solidFill>
                  <a:srgbClr val="A31515"/>
                </a:solidFill>
                <a:latin typeface="Consolas" panose="020B0609020204030204" pitchFamily="49" charset="0"/>
              </a:rPr>
              <a:t>              &lt;p class='</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-font-l' ng-class="</a:t>
            </a:r>
            <a:r>
              <a:rPr lang="en-US" sz="800" dirty="0" err="1">
                <a:solidFill>
                  <a:srgbClr val="A31515"/>
                </a:solidFill>
                <a:latin typeface="Consolas" panose="020B0609020204030204" pitchFamily="49" charset="0"/>
              </a:rPr>
              <a:t>vm.hasError</a:t>
            </a:r>
            <a:r>
              <a:rPr lang="en-US" sz="800" dirty="0">
                <a:solidFill>
                  <a:srgbClr val="A31515"/>
                </a:solidFill>
                <a:latin typeface="Consolas" panose="020B0609020204030204" pitchFamily="49" charset="0"/>
              </a:rPr>
              <a:t> ?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-red': '</a:t>
            </a:r>
            <a:r>
              <a:rPr lang="en-US" sz="800" dirty="0" err="1">
                <a:solidFill>
                  <a:srgbClr val="A31515"/>
                </a:solidFill>
                <a:latin typeface="Consolas" panose="020B0609020204030204" pitchFamily="49" charset="0"/>
              </a:rPr>
              <a:t>ms</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fontColor</a:t>
            </a:r>
            <a:r>
              <a:rPr lang="en-US" sz="800" dirty="0">
                <a:solidFill>
                  <a:srgbClr val="A31515"/>
                </a:solidFill>
                <a:latin typeface="Consolas" panose="020B0609020204030204" pitchFamily="49" charset="0"/>
              </a:rPr>
              <a:t>-white'"&gt;{{</a:t>
            </a:r>
            <a:r>
              <a:rPr lang="en-US" sz="800" dirty="0" err="1">
                <a:solidFill>
                  <a:srgbClr val="A31515"/>
                </a:solidFill>
                <a:latin typeface="Consolas" panose="020B0609020204030204" pitchFamily="49" charset="0"/>
              </a:rPr>
              <a:t>vm.message</a:t>
            </a:r>
            <a:r>
              <a:rPr lang="en-US" sz="800" dirty="0">
                <a:solidFill>
                  <a:srgbClr val="A31515"/>
                </a:solidFill>
                <a:latin typeface="Consolas" panose="020B0609020204030204" pitchFamily="49" charset="0"/>
              </a:rPr>
              <a:t>}}&lt;/p&gt;</a:t>
            </a:r>
          </a:p>
          <a:p>
            <a:r>
              <a:rPr lang="en-US" sz="800" dirty="0">
                <a:solidFill>
                  <a:srgbClr val="A31515"/>
                </a:solidFill>
                <a:latin typeface="Consolas" panose="020B0609020204030204" pitchFamily="49" charset="0"/>
              </a:rPr>
              <a:t>            &lt;/div&gt;</a:t>
            </a:r>
          </a:p>
          <a:p>
            <a:r>
              <a:rPr lang="en-US" sz="800" dirty="0">
                <a:solidFill>
                  <a:srgbClr val="A31515"/>
                </a:solidFill>
                <a:latin typeface="Consolas" panose="020B0609020204030204" pitchFamily="49" charset="0"/>
              </a:rPr>
              <a:t>          &lt;/div&gt;</a:t>
            </a:r>
          </a:p>
          <a:p>
            <a:r>
              <a:rPr lang="en-US" sz="800" dirty="0">
                <a:solidFill>
                  <a:srgbClr val="A31515"/>
                </a:solidFill>
                <a:latin typeface="Consolas" panose="020B0609020204030204" pitchFamily="49" charset="0"/>
              </a:rPr>
              <a:t>        &lt;/div&gt;`;</a:t>
            </a:r>
            <a:endParaRPr lang="en-US" sz="800" dirty="0">
              <a:latin typeface="Consolas" panose="020B0609020204030204" pitchFamily="49" charset="0"/>
            </a:endParaRP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.$injector</a:t>
            </a:r>
            <a:r>
              <a:rPr lang="en-US" sz="800" dirty="0">
                <a:latin typeface="Consolas" panose="020B0609020204030204" pitchFamily="49" charset="0"/>
              </a:rPr>
              <a:t> = </a:t>
            </a:r>
            <a:r>
              <a:rPr lang="en-US" sz="800" dirty="0" err="1">
                <a:latin typeface="Consolas" panose="020B0609020204030204" pitchFamily="49" charset="0"/>
              </a:rPr>
              <a:t>angular.bootstrap</a:t>
            </a:r>
            <a:r>
              <a:rPr lang="en-US" sz="800" dirty="0">
                <a:latin typeface="Consolas" panose="020B0609020204030204" pitchFamily="49" charset="0"/>
              </a:rPr>
              <a:t>(</a:t>
            </a:r>
            <a:r>
              <a:rPr lang="en-US" sz="800" dirty="0" err="1">
                <a:latin typeface="Consolas" panose="020B0609020204030204" pitchFamily="49" charset="0"/>
              </a:rPr>
              <a:t>this.domElement</a:t>
            </a:r>
            <a:r>
              <a:rPr lang="en-US" sz="800" dirty="0">
                <a:latin typeface="Consolas" panose="020B0609020204030204" pitchFamily="49" charset="0"/>
              </a:rPr>
              <a:t>, [</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angularApp</a:t>
            </a:r>
            <a:r>
              <a:rPr lang="en-US" sz="800" dirty="0">
                <a:solidFill>
                  <a:srgbClr val="A31515"/>
                </a:solidFill>
                <a:latin typeface="Consolas" panose="020B0609020204030204" pitchFamily="49" charset="0"/>
              </a:rPr>
              <a:t>'</a:t>
            </a:r>
            <a:r>
              <a:rPr lang="en-US" sz="800" dirty="0">
                <a:latin typeface="Consolas" panose="020B0609020204030204" pitchFamily="49" charset="0"/>
              </a:rPr>
              <a:t>]);</a:t>
            </a:r>
          </a:p>
          <a:p>
            <a:r>
              <a:rPr lang="en-US" sz="800" dirty="0">
                <a:latin typeface="Consolas" panose="020B0609020204030204" pitchFamily="49" charset="0"/>
              </a:rPr>
              <a:t>    }</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a:t>
            </a:r>
            <a:r>
              <a:rPr lang="en-US" sz="800" dirty="0" err="1">
                <a:latin typeface="Consolas" panose="020B0609020204030204" pitchFamily="49" charset="0"/>
              </a:rPr>
              <a:t>injector.get</a:t>
            </a:r>
            <a:r>
              <a:rPr lang="en-US" sz="800" dirty="0">
                <a:latin typeface="Consolas" panose="020B0609020204030204" pitchFamily="49" charset="0"/>
              </a:rPr>
              <a:t>(</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rootScope</a:t>
            </a:r>
            <a:r>
              <a:rPr lang="en-US" sz="800" dirty="0">
                <a:solidFill>
                  <a:srgbClr val="A31515"/>
                </a:solidFill>
                <a:latin typeface="Consolas" panose="020B0609020204030204" pitchFamily="49" charset="0"/>
              </a:rPr>
              <a:t>'</a:t>
            </a:r>
            <a:r>
              <a:rPr lang="en-US" sz="800" dirty="0">
                <a:latin typeface="Consolas" panose="020B0609020204030204" pitchFamily="49" charset="0"/>
              </a:rPr>
              <a:t>).$broadcast(</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init</a:t>
            </a:r>
            <a:r>
              <a:rPr lang="en-US" sz="800" dirty="0">
                <a:solidFill>
                  <a:srgbClr val="A31515"/>
                </a:solidFill>
                <a:latin typeface="Consolas" panose="020B0609020204030204" pitchFamily="49" charset="0"/>
              </a:rPr>
              <a:t>'</a:t>
            </a:r>
            <a:r>
              <a:rPr lang="en-US" sz="800" dirty="0">
                <a:latin typeface="Consolas" panose="020B0609020204030204" pitchFamily="49" charset="0"/>
              </a:rPr>
              <a:t>, {</a:t>
            </a:r>
          </a:p>
          <a:p>
            <a:r>
              <a:rPr lang="en-US" sz="800" dirty="0">
                <a:latin typeface="Consolas" panose="020B0609020204030204" pitchFamily="49" charset="0"/>
              </a:rPr>
              <a:t>        </a:t>
            </a:r>
            <a:r>
              <a:rPr lang="en-US" sz="800" dirty="0" err="1">
                <a:latin typeface="Consolas" panose="020B0609020204030204" pitchFamily="49" charset="0"/>
              </a:rPr>
              <a:t>siteUrl</a:t>
            </a:r>
            <a:r>
              <a:rPr lang="en-US" sz="800" dirty="0">
                <a:latin typeface="Consolas" panose="020B0609020204030204" pitchFamily="49" charset="0"/>
              </a:rPr>
              <a: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.context.pageContext.web.absoluteUrl</a:t>
            </a:r>
            <a:r>
              <a:rPr lang="en-US" sz="800" dirty="0">
                <a:latin typeface="Consolas" panose="020B0609020204030204" pitchFamily="49" charset="0"/>
              </a:rPr>
              <a:t>,</a:t>
            </a:r>
          </a:p>
          <a:p>
            <a:r>
              <a:rPr lang="en-US" sz="800" dirty="0">
                <a:latin typeface="Consolas" panose="020B0609020204030204" pitchFamily="49" charset="0"/>
              </a:rPr>
              <a:t>        </a:t>
            </a:r>
            <a:r>
              <a:rPr lang="en-US" sz="800" dirty="0" err="1">
                <a:latin typeface="Consolas" panose="020B0609020204030204" pitchFamily="49" charset="0"/>
              </a:rPr>
              <a:t>listName</a:t>
            </a:r>
            <a:r>
              <a:rPr lang="en-US" sz="800" dirty="0">
                <a:latin typeface="Consolas" panose="020B0609020204030204" pitchFamily="49" charset="0"/>
              </a:rPr>
              <a: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.listName</a:t>
            </a:r>
            <a:endParaRPr lang="en-US" sz="800" dirty="0">
              <a:latin typeface="Consolas" panose="020B0609020204030204" pitchFamily="49" charset="0"/>
            </a:endParaRPr>
          </a:p>
          <a:p>
            <a:r>
              <a:rPr lang="en-US" sz="800" dirty="0">
                <a:latin typeface="Consolas" panose="020B0609020204030204" pitchFamily="49" charset="0"/>
              </a:rPr>
              <a:t>     });</a:t>
            </a:r>
          </a:p>
          <a:p>
            <a:r>
              <a:rPr lang="en-US" altLang="zh-CN" sz="800" dirty="0">
                <a:latin typeface="Consolas" panose="020B0609020204030204" pitchFamily="49" charset="0"/>
              </a:rPr>
              <a:t>}</a:t>
            </a:r>
            <a:endParaRPr lang="en-US" sz="800" dirty="0">
              <a:latin typeface="Consolas" panose="020B0609020204030204" pitchFamily="49" charset="0"/>
            </a:endParaRPr>
          </a:p>
        </p:txBody>
      </p:sp>
    </p:spTree>
    <p:extLst>
      <p:ext uri="{BB962C8B-B14F-4D97-AF65-F5344CB8AC3E}">
        <p14:creationId xmlns:p14="http://schemas.microsoft.com/office/powerpoint/2010/main" val="141081814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797614"/>
          </a:xfrm>
        </p:spPr>
        <p:txBody>
          <a:bodyPr/>
          <a:lstStyle/>
          <a:p>
            <a:r>
              <a:rPr lang="en-US" dirty="0"/>
              <a:t>Implement web part’s CSS styles</a:t>
            </a:r>
          </a:p>
        </p:txBody>
      </p:sp>
      <p:sp>
        <p:nvSpPr>
          <p:cNvPr id="3" name="Text Placeholder 2"/>
          <p:cNvSpPr>
            <a:spLocks noGrp="1"/>
          </p:cNvSpPr>
          <p:nvPr>
            <p:ph type="body" sz="quarter" idx="10"/>
          </p:nvPr>
        </p:nvSpPr>
        <p:spPr>
          <a:xfrm>
            <a:off x="274638" y="1048990"/>
            <a:ext cx="4135997" cy="1181862"/>
          </a:xfrm>
        </p:spPr>
        <p:txBody>
          <a:bodyPr/>
          <a:lstStyle/>
          <a:p>
            <a:pPr marL="0" indent="0">
              <a:buNone/>
            </a:pPr>
            <a:r>
              <a:rPr lang="en-US" sz="2400" dirty="0"/>
              <a:t>Define the CSS styles for the web part in &lt;web part name&gt;.</a:t>
            </a:r>
            <a:r>
              <a:rPr lang="en-US" sz="2400" dirty="0" err="1"/>
              <a:t>module.scss</a:t>
            </a:r>
            <a:r>
              <a:rPr lang="en-US" sz="2400" dirty="0"/>
              <a:t> file.</a:t>
            </a:r>
          </a:p>
        </p:txBody>
      </p:sp>
      <p:sp>
        <p:nvSpPr>
          <p:cNvPr id="5" name="TextBox 4"/>
          <p:cNvSpPr txBox="1"/>
          <p:nvPr/>
        </p:nvSpPr>
        <p:spPr>
          <a:xfrm>
            <a:off x="4274021" y="953281"/>
            <a:ext cx="8162454" cy="5989332"/>
          </a:xfrm>
          <a:prstGeom prst="rect">
            <a:avLst/>
          </a:prstGeom>
          <a:noFill/>
        </p:spPr>
        <p:txBody>
          <a:bodyPr wrap="square" lIns="182880" tIns="146304" rIns="182880" bIns="146304" rtlCol="0">
            <a:spAutoFit/>
          </a:bodyPr>
          <a:lstStyle/>
          <a:p>
            <a:r>
              <a:rPr lang="en-US" sz="1000" dirty="0">
                <a:solidFill>
                  <a:srgbClr val="800000"/>
                </a:solidFill>
                <a:latin typeface="Consolas" panose="020B0609020204030204" pitchFamily="49" charset="0"/>
              </a:rPr>
              <a:t>.</a:t>
            </a:r>
            <a:r>
              <a:rPr lang="en-US" sz="1000" dirty="0" err="1">
                <a:solidFill>
                  <a:srgbClr val="800000"/>
                </a:solidFill>
                <a:latin typeface="Consolas" panose="020B0609020204030204" pitchFamily="49" charset="0"/>
              </a:rPr>
              <a:t>helloWorld</a:t>
            </a:r>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.container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max-width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700px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0px </a:t>
            </a:r>
            <a:r>
              <a:rPr lang="en-US" sz="1000" dirty="0">
                <a:solidFill>
                  <a:srgbClr val="0000E1"/>
                </a:solidFill>
                <a:latin typeface="Consolas" panose="020B0609020204030204" pitchFamily="49" charset="0"/>
              </a:rPr>
              <a:t>auto</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box-shadow</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2px 4px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0.2), 0 25px 50px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(0, 0, 0, 0.1)</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.row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padding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20px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a:t>
            </a:r>
            <a:r>
              <a:rPr lang="en-US" sz="1000" dirty="0" err="1">
                <a:solidFill>
                  <a:srgbClr val="800000"/>
                </a:solidFill>
                <a:latin typeface="Consolas" panose="020B0609020204030204" pitchFamily="49" charset="0"/>
              </a:rPr>
              <a:t>listItem</a:t>
            </a:r>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max-width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715px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5px</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auto</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5px</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auto</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box-shadow</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0 4px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0.2), 0 25px 50px 0 </a:t>
            </a:r>
            <a:r>
              <a:rPr lang="en-US" sz="1000" dirty="0" err="1">
                <a:solidFill>
                  <a:srgbClr val="0000E1"/>
                </a:solidFill>
                <a:latin typeface="Consolas" panose="020B0609020204030204" pitchFamily="49" charset="0"/>
              </a:rPr>
              <a:t>rgba</a:t>
            </a:r>
            <a:r>
              <a:rPr lang="en-US" sz="1000" dirty="0">
                <a:solidFill>
                  <a:srgbClr val="0000E1"/>
                </a:solidFill>
                <a:latin typeface="Consolas" panose="020B0609020204030204" pitchFamily="49" charset="0"/>
              </a:rPr>
              <a:t>(0, 0, 0, 0.1)</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.button {</a:t>
            </a:r>
          </a:p>
          <a:p>
            <a:r>
              <a:rPr lang="en-US" sz="1000" dirty="0">
                <a:solidFill>
                  <a:srgbClr val="800000"/>
                </a:solidFill>
                <a:latin typeface="Consolas" panose="020B0609020204030204" pitchFamily="49" charset="0"/>
              </a:rPr>
              <a:t>    // Our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text-decoration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none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 Primary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min-width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80px</a:t>
            </a:r>
            <a:r>
              <a:rPr lang="en-US" sz="1000" dirty="0">
                <a:latin typeface="Consolas" panose="020B0609020204030204" pitchFamily="49" charset="0"/>
              </a:rPr>
              <a:t>; </a:t>
            </a:r>
            <a:r>
              <a:rPr lang="en-US" sz="1000" dirty="0">
                <a:solidFill>
                  <a:srgbClr val="FF0000"/>
                </a:solidFill>
                <a:latin typeface="Consolas" panose="020B0609020204030204" pitchFamily="49" charset="0"/>
              </a:rPr>
              <a:t>background-color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#0078d7</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border-color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#0078d7</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color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a:t>
            </a:r>
            <a:r>
              <a:rPr lang="en-US" sz="1000" dirty="0" err="1">
                <a:solidFill>
                  <a:srgbClr val="0000E1"/>
                </a:solidFill>
                <a:latin typeface="Consolas" panose="020B0609020204030204" pitchFamily="49" charset="0"/>
              </a:rPr>
              <a:t>ffffff</a:t>
            </a:r>
            <a:r>
              <a:rPr lang="en-US" sz="1000" dirty="0">
                <a:latin typeface="Consolas" panose="020B0609020204030204" pitchFamily="49" charset="0"/>
              </a:rPr>
              <a:t>;</a:t>
            </a:r>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 Basic Button</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outline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transparent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position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relative</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font-family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"Segoe UI </a:t>
            </a:r>
            <a:r>
              <a:rPr lang="en-US" sz="1000" dirty="0" err="1">
                <a:solidFill>
                  <a:srgbClr val="0000E1"/>
                </a:solidFill>
                <a:latin typeface="Consolas" panose="020B0609020204030204" pitchFamily="49" charset="0"/>
              </a:rPr>
              <a:t>WestEuropean</a:t>
            </a:r>
            <a:r>
              <a:rPr lang="en-US" sz="1000" dirty="0">
                <a:solidFill>
                  <a:srgbClr val="0000E1"/>
                </a:solidFill>
                <a:latin typeface="Consolas" panose="020B0609020204030204" pitchFamily="49" charset="0"/>
              </a:rPr>
              <a:t>","Segoe UI",-apple-system,BlinkMacSystemFont,</a:t>
            </a:r>
            <a:r>
              <a:rPr lang="en-US" sz="1000" dirty="0" err="1">
                <a:solidFill>
                  <a:srgbClr val="0000E1"/>
                </a:solidFill>
                <a:latin typeface="Consolas" panose="020B0609020204030204" pitchFamily="49" charset="0"/>
              </a:rPr>
              <a:t>Roboto</a:t>
            </a:r>
            <a:r>
              <a:rPr lang="en-US" sz="1000" dirty="0">
                <a:solidFill>
                  <a:srgbClr val="0000E1"/>
                </a:solidFill>
                <a:latin typeface="Consolas" panose="020B0609020204030204" pitchFamily="49" charset="0"/>
              </a:rPr>
              <a:t>,"Helvetica </a:t>
            </a:r>
            <a:r>
              <a:rPr lang="en-US" sz="1000" dirty="0" err="1">
                <a:solidFill>
                  <a:srgbClr val="0000E1"/>
                </a:solidFill>
                <a:latin typeface="Consolas" panose="020B0609020204030204" pitchFamily="49" charset="0"/>
              </a:rPr>
              <a:t>Neue",sans</a:t>
            </a:r>
            <a:r>
              <a:rPr lang="en-US" sz="1000" dirty="0">
                <a:solidFill>
                  <a:srgbClr val="0000E1"/>
                </a:solidFill>
                <a:latin typeface="Consolas" panose="020B0609020204030204" pitchFamily="49" charset="0"/>
              </a:rPr>
              <a:t>-serif</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a:t>
            </a:r>
            <a:r>
              <a:rPr lang="en-US" sz="1000" dirty="0" err="1">
                <a:solidFill>
                  <a:srgbClr val="FF0000"/>
                </a:solidFill>
                <a:latin typeface="Consolas" panose="020B0609020204030204" pitchFamily="49" charset="0"/>
              </a:rPr>
              <a:t>webkit</a:t>
            </a:r>
            <a:r>
              <a:rPr lang="en-US" sz="1000" dirty="0">
                <a:solidFill>
                  <a:srgbClr val="FF0000"/>
                </a:solidFill>
                <a:latin typeface="Consolas" panose="020B0609020204030204" pitchFamily="49" charset="0"/>
              </a:rPr>
              <a:t>-font-smoothing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err="1">
                <a:solidFill>
                  <a:srgbClr val="0000E1"/>
                </a:solidFill>
                <a:latin typeface="Consolas" panose="020B0609020204030204" pitchFamily="49" charset="0"/>
              </a:rPr>
              <a:t>antialiased</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font-size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14px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font-weight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400</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border-width</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text-align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center</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cursor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pointer</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display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inline-block</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padding</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16px</a:t>
            </a:r>
            <a:r>
              <a:rPr lang="en-US" sz="1000" dirty="0">
                <a:latin typeface="Consolas" panose="020B0609020204030204" pitchFamily="49" charset="0"/>
              </a:rPr>
              <a:t>;</a:t>
            </a:r>
          </a:p>
          <a:p>
            <a:br>
              <a:rPr lang="en-US" sz="1000" dirty="0">
                <a:solidFill>
                  <a:srgbClr val="800000"/>
                </a:solidFill>
                <a:latin typeface="Consolas" panose="020B0609020204030204" pitchFamily="49" charset="0"/>
              </a:rPr>
            </a:br>
            <a:r>
              <a:rPr lang="en-US" sz="1000" dirty="0">
                <a:solidFill>
                  <a:srgbClr val="800000"/>
                </a:solidFill>
                <a:latin typeface="Consolas" panose="020B0609020204030204" pitchFamily="49" charset="0"/>
              </a:rPr>
              <a:t>    .label {</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font-weight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600</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font-size</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14px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line-height</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32px</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margin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0 4px</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FF0000"/>
                </a:solidFill>
                <a:latin typeface="Consolas" panose="020B0609020204030204" pitchFamily="49" charset="0"/>
              </a:rPr>
              <a:t>vertical-align</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top</a:t>
            </a:r>
            <a:r>
              <a:rPr lang="en-US" sz="1000" dirty="0">
                <a:latin typeface="Consolas" panose="020B0609020204030204" pitchFamily="49" charset="0"/>
              </a:rPr>
              <a:t>; </a:t>
            </a:r>
            <a:r>
              <a:rPr lang="en-US" sz="1000" dirty="0">
                <a:solidFill>
                  <a:srgbClr val="FF0000"/>
                </a:solidFill>
                <a:latin typeface="Consolas" panose="020B0609020204030204" pitchFamily="49" charset="0"/>
              </a:rPr>
              <a:t>display</a:t>
            </a:r>
            <a:r>
              <a:rPr lang="en-US" sz="1000" dirty="0">
                <a:latin typeface="Consolas" panose="020B0609020204030204" pitchFamily="49" charset="0"/>
              </a:rPr>
              <a:t>:</a:t>
            </a:r>
            <a:r>
              <a:rPr lang="en-US" sz="1000" dirty="0">
                <a:solidFill>
                  <a:srgbClr val="800000"/>
                </a:solidFill>
                <a:latin typeface="Consolas" panose="020B0609020204030204" pitchFamily="49" charset="0"/>
              </a:rPr>
              <a:t> </a:t>
            </a:r>
            <a:r>
              <a:rPr lang="en-US" sz="1000" dirty="0">
                <a:solidFill>
                  <a:srgbClr val="0000E1"/>
                </a:solidFill>
                <a:latin typeface="Consolas" panose="020B0609020204030204" pitchFamily="49" charset="0"/>
              </a:rPr>
              <a:t>inline-block</a:t>
            </a:r>
            <a:r>
              <a:rPr lang="en-US" sz="1000" dirty="0">
                <a:latin typeface="Consolas" panose="020B0609020204030204" pitchFamily="49" charset="0"/>
              </a:rPr>
              <a:t>;</a:t>
            </a:r>
          </a:p>
          <a:p>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  }</a:t>
            </a:r>
          </a:p>
          <a:p>
            <a:r>
              <a:rPr lang="en-US" sz="1000" dirty="0">
                <a:solidFill>
                  <a:srgbClr val="800000"/>
                </a:solidFill>
                <a:latin typeface="Consolas" panose="020B0609020204030204" pitchFamily="49" charset="0"/>
              </a:rPr>
              <a:t>}</a:t>
            </a:r>
          </a:p>
          <a:p>
            <a:endParaRPr lang="en-US" sz="1000" dirty="0">
              <a:latin typeface="Consolas" panose="020B0609020204030204" pitchFamily="49" charset="0"/>
            </a:endParaRPr>
          </a:p>
        </p:txBody>
      </p:sp>
    </p:spTree>
    <p:extLst>
      <p:ext uri="{BB962C8B-B14F-4D97-AF65-F5344CB8AC3E}">
        <p14:creationId xmlns:p14="http://schemas.microsoft.com/office/powerpoint/2010/main" val="406745223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Preview the web part in the SharePoint workbench</a:t>
            </a:r>
          </a:p>
        </p:txBody>
      </p:sp>
      <p:sp>
        <p:nvSpPr>
          <p:cNvPr id="3" name="Text Placeholder 2"/>
          <p:cNvSpPr>
            <a:spLocks noGrp="1"/>
          </p:cNvSpPr>
          <p:nvPr>
            <p:ph type="body" sz="quarter" idx="10"/>
          </p:nvPr>
        </p:nvSpPr>
        <p:spPr>
          <a:xfrm>
            <a:off x="274638" y="1212850"/>
            <a:ext cx="5007495" cy="3065455"/>
          </a:xfrm>
        </p:spPr>
        <p:txBody>
          <a:bodyPr/>
          <a:lstStyle/>
          <a:p>
            <a:r>
              <a:rPr lang="en-US" sz="2400" dirty="0"/>
              <a:t>Start the local server</a:t>
            </a:r>
          </a:p>
          <a:p>
            <a:endParaRPr lang="en-US" sz="2400" dirty="0"/>
          </a:p>
          <a:p>
            <a:r>
              <a:rPr lang="en-US" sz="2400" dirty="0"/>
              <a:t>Go to your Office 365 Developer Site, create the list used in the code and add some list items</a:t>
            </a:r>
          </a:p>
          <a:p>
            <a:r>
              <a:rPr lang="en-US" sz="2400" dirty="0"/>
              <a:t>Go to the workbench on your Office 365 Developer Site and add the web part</a:t>
            </a:r>
          </a:p>
        </p:txBody>
      </p:sp>
      <p:sp>
        <p:nvSpPr>
          <p:cNvPr id="9" name="Rectangle 8"/>
          <p:cNvSpPr/>
          <p:nvPr/>
        </p:nvSpPr>
        <p:spPr bwMode="auto">
          <a:xfrm>
            <a:off x="817637" y="1625054"/>
            <a:ext cx="4392488" cy="432048"/>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defTabSz="932472" fontAlgn="base">
              <a:spcBef>
                <a:spcPct val="0"/>
              </a:spcBef>
              <a:spcAft>
                <a:spcPct val="0"/>
              </a:spcAft>
            </a:pPr>
            <a:r>
              <a:rPr lang="en-US" sz="2000">
                <a:gradFill>
                  <a:gsLst>
                    <a:gs pos="0">
                      <a:srgbClr val="FFFFFF"/>
                    </a:gs>
                    <a:gs pos="100000">
                      <a:srgbClr val="FFFFFF"/>
                    </a:gs>
                  </a:gsLst>
                  <a:lin ang="5400000" scaled="0"/>
                </a:gradFill>
                <a:latin typeface="Consolas" panose="020B0609020204030204" pitchFamily="49" charset="0"/>
              </a:rPr>
              <a:t>&gt; gulp serve</a:t>
            </a:r>
          </a:p>
        </p:txBody>
      </p:sp>
      <p:pic>
        <p:nvPicPr>
          <p:cNvPr id="5" name="Picture 4"/>
          <p:cNvPicPr>
            <a:picLocks noChangeAspect="1"/>
          </p:cNvPicPr>
          <p:nvPr/>
        </p:nvPicPr>
        <p:blipFill>
          <a:blip r:embed="rId3"/>
          <a:stretch>
            <a:fillRect/>
          </a:stretch>
        </p:blipFill>
        <p:spPr>
          <a:xfrm>
            <a:off x="5484205" y="1268237"/>
            <a:ext cx="6858000" cy="3476625"/>
          </a:xfrm>
          <a:prstGeom prst="rect">
            <a:avLst/>
          </a:prstGeom>
        </p:spPr>
      </p:pic>
    </p:spTree>
    <p:extLst>
      <p:ext uri="{BB962C8B-B14F-4D97-AF65-F5344CB8AC3E}">
        <p14:creationId xmlns:p14="http://schemas.microsoft.com/office/powerpoint/2010/main" val="329392547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vert="horz" wrap="square" lIns="182880" tIns="146304" rIns="182880" bIns="146304" rtlCol="0" anchor="t">
            <a:noAutofit/>
          </a:bodyPr>
          <a:lstStyle/>
          <a:p>
            <a:r>
              <a:rPr lang="EN-US"/>
              <a:t>Working with JavaScript framework Angular 1.x</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a:t>
            </a:r>
          </a:p>
        </p:txBody>
      </p:sp>
      <p:grpSp>
        <p:nvGrpSpPr>
          <p:cNvPr id="23" name="Group 22"/>
          <p:cNvGrpSpPr/>
          <p:nvPr/>
        </p:nvGrpSpPr>
        <p:grpSpPr>
          <a:xfrm>
            <a:off x="2401845" y="1841078"/>
            <a:ext cx="6697109" cy="729177"/>
            <a:chOff x="2401845" y="1841078"/>
            <a:chExt cx="6697109" cy="729177"/>
          </a:xfrm>
        </p:grpSpPr>
        <p:sp>
          <p:nvSpPr>
            <p:cNvPr id="24" name="Rectangle 23"/>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a:ln>
                    <a:solidFill>
                      <a:srgbClr val="0072C6">
                        <a:alpha val="0"/>
                      </a:srgbClr>
                    </a:solidFill>
                  </a:ln>
                  <a:solidFill>
                    <a:srgbClr val="FFFFFF"/>
                  </a:solidFill>
                  <a:latin typeface="Segoe UI Light"/>
                </a:rPr>
                <a:t>Implement Angular application</a:t>
              </a:r>
              <a:endParaRPr lang="en-US" sz="2400" kern="0">
                <a:ln>
                  <a:solidFill>
                    <a:srgbClr val="0072C6">
                      <a:alpha val="0"/>
                    </a:srgbClr>
                  </a:solidFill>
                </a:ln>
                <a:solidFill>
                  <a:srgbClr val="FFFFFF"/>
                </a:solidFill>
                <a:latin typeface="Segoe UI Light"/>
              </a:endParaRPr>
            </a:p>
          </p:txBody>
        </p:sp>
        <p:grpSp>
          <p:nvGrpSpPr>
            <p:cNvPr id="31" name="Group 30"/>
            <p:cNvGrpSpPr/>
            <p:nvPr/>
          </p:nvGrpSpPr>
          <p:grpSpPr>
            <a:xfrm>
              <a:off x="2401845" y="1917666"/>
              <a:ext cx="576000" cy="576000"/>
              <a:chOff x="8738517" y="2260867"/>
              <a:chExt cx="576000" cy="576000"/>
            </a:xfrm>
          </p:grpSpPr>
          <p:sp>
            <p:nvSpPr>
              <p:cNvPr id="32" name="Oval 31"/>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40" name="Straight Arrow Connector 39"/>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1" name="Group 40"/>
          <p:cNvGrpSpPr/>
          <p:nvPr/>
        </p:nvGrpSpPr>
        <p:grpSpPr>
          <a:xfrm>
            <a:off x="2401845" y="2650463"/>
            <a:ext cx="6697109" cy="729177"/>
            <a:chOff x="2401845" y="2650463"/>
            <a:chExt cx="6697109" cy="729177"/>
          </a:xfrm>
        </p:grpSpPr>
        <p:sp>
          <p:nvSpPr>
            <p:cNvPr id="42" name="Rectangle 41"/>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Register Angular application with the web part</a:t>
              </a:r>
            </a:p>
          </p:txBody>
        </p:sp>
        <p:grpSp>
          <p:nvGrpSpPr>
            <p:cNvPr id="43" name="Group 42"/>
            <p:cNvGrpSpPr/>
            <p:nvPr/>
          </p:nvGrpSpPr>
          <p:grpSpPr>
            <a:xfrm>
              <a:off x="2401845" y="2718309"/>
              <a:ext cx="576000" cy="576000"/>
              <a:chOff x="8738517" y="2260867"/>
              <a:chExt cx="576000" cy="576000"/>
            </a:xfrm>
          </p:grpSpPr>
          <p:sp>
            <p:nvSpPr>
              <p:cNvPr id="44" name="Oval 43"/>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45" name="Straight Arrow Connector 44"/>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6" name="Group 45"/>
          <p:cNvGrpSpPr/>
          <p:nvPr/>
        </p:nvGrpSpPr>
        <p:grpSpPr>
          <a:xfrm>
            <a:off x="2392583" y="3459848"/>
            <a:ext cx="6706371" cy="729177"/>
            <a:chOff x="2392583" y="3459848"/>
            <a:chExt cx="6706371" cy="729177"/>
          </a:xfrm>
        </p:grpSpPr>
        <p:sp>
          <p:nvSpPr>
            <p:cNvPr id="47" name="Rectangle 46"/>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Preview the web part in the SharePoint workbench</a:t>
              </a:r>
            </a:p>
          </p:txBody>
        </p:sp>
        <p:grpSp>
          <p:nvGrpSpPr>
            <p:cNvPr id="48" name="Group 47"/>
            <p:cNvGrpSpPr/>
            <p:nvPr/>
          </p:nvGrpSpPr>
          <p:grpSpPr>
            <a:xfrm>
              <a:off x="2392583" y="3536436"/>
              <a:ext cx="576000" cy="576000"/>
              <a:chOff x="8738517" y="2260867"/>
              <a:chExt cx="576000" cy="576000"/>
            </a:xfrm>
          </p:grpSpPr>
          <p:sp>
            <p:nvSpPr>
              <p:cNvPr id="49" name="Oval 48"/>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0" name="Straight Arrow Connector 49"/>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51" name="Group 50"/>
          <p:cNvGrpSpPr/>
          <p:nvPr/>
        </p:nvGrpSpPr>
        <p:grpSpPr>
          <a:xfrm>
            <a:off x="2392583" y="4269234"/>
            <a:ext cx="6706371" cy="729177"/>
            <a:chOff x="2392583" y="4269234"/>
            <a:chExt cx="6706371" cy="729177"/>
          </a:xfrm>
        </p:grpSpPr>
        <p:sp>
          <p:nvSpPr>
            <p:cNvPr id="52" name="Rectangle 51"/>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53" name="Group 52"/>
            <p:cNvGrpSpPr/>
            <p:nvPr/>
          </p:nvGrpSpPr>
          <p:grpSpPr>
            <a:xfrm>
              <a:off x="2392583" y="4354563"/>
              <a:ext cx="576000" cy="576000"/>
              <a:chOff x="8738517" y="2260867"/>
              <a:chExt cx="576000" cy="576000"/>
            </a:xfrm>
          </p:grpSpPr>
          <p:sp>
            <p:nvSpPr>
              <p:cNvPr id="54" name="Oval 53"/>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5" name="Straight Arrow Connector 54"/>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66804551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a:ln>
                    <a:solidFill>
                      <a:srgbClr val="0072C6">
                        <a:alpha val="0"/>
                      </a:srgbClr>
                    </a:solidFill>
                  </a:ln>
                  <a:solidFill>
                    <a:srgbClr val="FFFFFF"/>
                  </a:solidFill>
                  <a:latin typeface="Segoe UI Light"/>
                </a:rPr>
                <a:t>Implement Angular application</a:t>
              </a:r>
              <a:endParaRPr lang="en-US" sz="2400" kern="0">
                <a:ln>
                  <a:solidFill>
                    <a:srgbClr val="0072C6">
                      <a:alpha val="0"/>
                    </a:srgbClr>
                  </a:solidFill>
                </a:ln>
                <a:solidFill>
                  <a:srgbClr val="FFFFFF"/>
                </a:solidFill>
                <a:latin typeface="Segoe UI Light"/>
              </a:endParaRP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Register Angular application with the web part</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Preview the web part in the SharePoint workbench</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Implement Angular data service</a:t>
            </a:r>
            <a:br>
              <a:rPr lang="en-US"/>
            </a:br>
            <a:endParaRPr lang="en-US"/>
          </a:p>
        </p:txBody>
      </p:sp>
      <p:sp>
        <p:nvSpPr>
          <p:cNvPr id="3" name="Text Placeholder 2"/>
          <p:cNvSpPr>
            <a:spLocks noGrp="1"/>
          </p:cNvSpPr>
          <p:nvPr>
            <p:ph type="body" sz="quarter" idx="10"/>
          </p:nvPr>
        </p:nvSpPr>
        <p:spPr>
          <a:xfrm>
            <a:off x="274638" y="1212850"/>
            <a:ext cx="11887200" cy="4431983"/>
          </a:xfrm>
        </p:spPr>
        <p:txBody>
          <a:bodyPr/>
          <a:lstStyle/>
          <a:p>
            <a:pPr marL="0" indent="0">
              <a:buNone/>
            </a:pPr>
            <a:r>
              <a:rPr lang="en-US" sz="2400" dirty="0"/>
              <a:t>The sample app Angular data service creates 2 interfaces and one implementation.</a:t>
            </a:r>
          </a:p>
          <a:p>
            <a:r>
              <a:rPr lang="en-US" sz="2400" dirty="0"/>
              <a:t>Interface representing a list item in your application</a:t>
            </a:r>
          </a:p>
          <a:p>
            <a:endParaRPr lang="en-US" sz="2400" dirty="0"/>
          </a:p>
          <a:p>
            <a:pPr marL="0" indent="0">
              <a:buNone/>
            </a:pPr>
            <a:endParaRPr lang="en-US" sz="2400" dirty="0"/>
          </a:p>
          <a:p>
            <a:r>
              <a:rPr lang="en-US" sz="2400" dirty="0"/>
              <a:t>Interface of the data service defining the public methods for creating, </a:t>
            </a:r>
            <a:r>
              <a:rPr lang="en-US" altLang="zh-CN" sz="2400" dirty="0"/>
              <a:t>reading, </a:t>
            </a:r>
            <a:r>
              <a:rPr lang="en-US" sz="2400" dirty="0"/>
              <a:t>updating and deleting </a:t>
            </a:r>
            <a:r>
              <a:rPr lang="en-US" altLang="zh-CN" sz="2400" dirty="0"/>
              <a:t>list</a:t>
            </a:r>
            <a:r>
              <a:rPr lang="en-US" sz="2400" dirty="0"/>
              <a:t> items(CRUD)</a:t>
            </a:r>
          </a:p>
          <a:p>
            <a:endParaRPr lang="en-US" sz="2400" dirty="0"/>
          </a:p>
          <a:p>
            <a:endParaRPr lang="en-US" sz="2400" dirty="0"/>
          </a:p>
          <a:p>
            <a:endParaRPr lang="en-US" sz="2400" dirty="0"/>
          </a:p>
          <a:p>
            <a:r>
              <a:rPr lang="en-US" sz="2400" dirty="0"/>
              <a:t>Class implementing public methods of the data service interface, as well as private methods internally used by the CRUD methods</a:t>
            </a:r>
          </a:p>
        </p:txBody>
      </p:sp>
      <p:sp>
        <p:nvSpPr>
          <p:cNvPr id="5" name="TextBox 4"/>
          <p:cNvSpPr txBox="1"/>
          <p:nvPr/>
        </p:nvSpPr>
        <p:spPr>
          <a:xfrm>
            <a:off x="745629" y="1985094"/>
            <a:ext cx="3600400" cy="1034129"/>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interface</a:t>
            </a:r>
            <a:r>
              <a:rPr lang="en-US" sz="1200" dirty="0">
                <a:solidFill>
                  <a:srgbClr val="000000"/>
                </a:solidFill>
                <a:latin typeface="Consolas" panose="020B0609020204030204" pitchFamily="49" charset="0"/>
              </a:rPr>
              <a:t> </a:t>
            </a:r>
            <a:r>
              <a:rPr lang="en-US" sz="1200" dirty="0" err="1">
                <a:latin typeface="Consolas" panose="020B0609020204030204" pitchFamily="49" charset="0"/>
              </a:rPr>
              <a:t>IListItem</a:t>
            </a:r>
            <a:r>
              <a:rPr lang="en-US" sz="1200" dirty="0">
                <a:solidFill>
                  <a:srgbClr val="000000"/>
                </a:solidFill>
                <a:latin typeface="Consolas" panose="020B0609020204030204" pitchFamily="49" charset="0"/>
              </a:rPr>
              <a:t> </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Id:</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Title:</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a:t>
            </a:r>
          </a:p>
          <a:p>
            <a:r>
              <a:rPr lang="en-US" sz="1200" dirty="0">
                <a:latin typeface="Consolas" panose="020B0609020204030204" pitchFamily="49" charset="0"/>
              </a:rPr>
              <a:t>}</a:t>
            </a:r>
          </a:p>
        </p:txBody>
      </p:sp>
      <p:sp>
        <p:nvSpPr>
          <p:cNvPr id="7" name="TextBox 6"/>
          <p:cNvSpPr txBox="1"/>
          <p:nvPr/>
        </p:nvSpPr>
        <p:spPr>
          <a:xfrm>
            <a:off x="745629" y="3497262"/>
            <a:ext cx="11224864" cy="140346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export interface </a:t>
            </a:r>
            <a:r>
              <a:rPr lang="en-US" sz="1200" err="1">
                <a:latin typeface="Consolas" panose="020B0609020204030204" pitchFamily="49" charset="0"/>
              </a:rPr>
              <a:t>IDataService</a:t>
            </a:r>
            <a:r>
              <a:rPr lang="en-US" sz="1200">
                <a:latin typeface="Consolas" panose="020B0609020204030204" pitchFamily="49" charset="0"/>
              </a:rPr>
              <a:t> {</a:t>
            </a:r>
          </a:p>
          <a:p>
            <a:r>
              <a:rPr lang="en-US" sz="1200">
                <a:solidFill>
                  <a:srgbClr val="0000FF"/>
                </a:solidFill>
                <a:latin typeface="Consolas" panose="020B0609020204030204" pitchFamily="49" charset="0"/>
              </a:rPr>
              <a:t>  </a:t>
            </a:r>
            <a:r>
              <a:rPr lang="en-US" sz="1200" err="1">
                <a:latin typeface="Consolas" panose="020B0609020204030204" pitchFamily="49" charset="0"/>
              </a:rPr>
              <a:t>getListItems</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err="1">
                <a:latin typeface="Consolas" panose="020B0609020204030204" pitchFamily="49" charset="0"/>
              </a:rPr>
              <a:t>IListItem</a:t>
            </a:r>
            <a:r>
              <a:rPr lang="en-US" sz="1200">
                <a:latin typeface="Consolas" panose="020B0609020204030204" pitchFamily="49" charset="0"/>
              </a:rPr>
              <a:t>[]&gt;;</a:t>
            </a:r>
          </a:p>
          <a:p>
            <a:r>
              <a:rPr lang="en-US" sz="1200">
                <a:latin typeface="Consolas" panose="020B0609020204030204" pitchFamily="49" charset="0"/>
              </a:rPr>
              <a:t>  </a:t>
            </a:r>
            <a:r>
              <a:rPr lang="en-US" sz="1200" err="1">
                <a:latin typeface="Consolas" panose="020B0609020204030204" pitchFamily="49" charset="0"/>
              </a:rPr>
              <a:t>addListItem</a:t>
            </a:r>
            <a:r>
              <a:rPr lang="en-US" sz="1200">
                <a:latin typeface="Consolas" panose="020B0609020204030204" pitchFamily="49" charset="0"/>
              </a:rPr>
              <a:t>: (</a:t>
            </a:r>
            <a:r>
              <a:rPr lang="en-US" sz="1200" err="1">
                <a:latin typeface="Consolas" panose="020B0609020204030204" pitchFamily="49" charset="0"/>
              </a:rPr>
              <a:t>listTitle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a:solidFill>
                  <a:srgbClr val="0000FF"/>
                </a:solidFill>
                <a:latin typeface="Consolas" panose="020B0609020204030204" pitchFamily="49" charset="0"/>
              </a:rPr>
              <a:t>number</a:t>
            </a:r>
            <a:r>
              <a:rPr lang="en-US" sz="1200">
                <a:latin typeface="Consolas" panose="020B0609020204030204" pitchFamily="49" charset="0"/>
              </a:rPr>
              <a:t>&gt;;</a:t>
            </a:r>
          </a:p>
          <a:p>
            <a:r>
              <a:rPr lang="en-US" sz="1200">
                <a:latin typeface="Consolas" panose="020B0609020204030204" pitchFamily="49" charset="0"/>
              </a:rPr>
              <a:t>  </a:t>
            </a:r>
            <a:r>
              <a:rPr lang="en-US" sz="1200" err="1">
                <a:latin typeface="Consolas" panose="020B0609020204030204" pitchFamily="49" charset="0"/>
              </a:rPr>
              <a:t>updateListItem</a:t>
            </a:r>
            <a:r>
              <a:rPr lang="en-US" sz="1200">
                <a:latin typeface="Consolas" panose="020B0609020204030204" pitchFamily="49" charset="0"/>
              </a:rPr>
              <a:t>: (item: </a:t>
            </a:r>
            <a:r>
              <a:rPr lang="en-US" sz="1200" err="1">
                <a:latin typeface="Consolas" panose="020B0609020204030204" pitchFamily="49" charset="0"/>
              </a:rPr>
              <a:t>IListItem</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&lt;{}&gt;;</a:t>
            </a:r>
          </a:p>
          <a:p>
            <a:r>
              <a:rPr lang="en-US" sz="1200">
                <a:latin typeface="Consolas" panose="020B0609020204030204" pitchFamily="49" charset="0"/>
              </a:rPr>
              <a:t>  </a:t>
            </a:r>
            <a:r>
              <a:rPr lang="en-US" sz="1200" err="1">
                <a:latin typeface="Consolas" panose="020B0609020204030204" pitchFamily="49" charset="0"/>
              </a:rPr>
              <a:t>deleteListItem</a:t>
            </a:r>
            <a:r>
              <a:rPr lang="en-US" sz="1200">
                <a:latin typeface="Consolas" panose="020B0609020204030204" pitchFamily="49" charset="0"/>
              </a:rPr>
              <a:t>: (item: </a:t>
            </a:r>
            <a:r>
              <a:rPr lang="en-US" sz="1200" err="1">
                <a:latin typeface="Consolas" panose="020B0609020204030204" pitchFamily="49" charset="0"/>
              </a:rPr>
              <a:t>IListItem</a:t>
            </a:r>
            <a:r>
              <a:rPr lang="en-US" sz="1200">
                <a:latin typeface="Consolas" panose="020B0609020204030204" pitchFamily="49" charset="0"/>
              </a:rPr>
              <a:t>, </a:t>
            </a:r>
            <a:r>
              <a:rPr lang="en-US" sz="1200" err="1">
                <a:latin typeface="Consolas" panose="020B0609020204030204" pitchFamily="49" charset="0"/>
              </a:rPr>
              <a:t>siteUrl</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a:t>
            </a:r>
            <a:r>
              <a:rPr lang="en-US" sz="1200" err="1">
                <a:latin typeface="Consolas" panose="020B0609020204030204" pitchFamily="49" charset="0"/>
              </a:rPr>
              <a:t>listName</a:t>
            </a:r>
            <a:r>
              <a:rPr lang="en-US" sz="1200">
                <a:latin typeface="Consolas" panose="020B0609020204030204" pitchFamily="49" charset="0"/>
              </a:rPr>
              <a:t>: </a:t>
            </a:r>
            <a:r>
              <a:rPr lang="en-US" sz="1200">
                <a:solidFill>
                  <a:srgbClr val="0000FF"/>
                </a:solidFill>
                <a:latin typeface="Consolas" panose="020B0609020204030204" pitchFamily="49" charset="0"/>
              </a:rPr>
              <a:t>string</a:t>
            </a:r>
            <a:r>
              <a:rPr lang="en-US" sz="1200">
                <a:latin typeface="Consolas" panose="020B0609020204030204" pitchFamily="49" charset="0"/>
              </a:rPr>
              <a:t>) =&gt; </a:t>
            </a:r>
            <a:r>
              <a:rPr lang="en-US" sz="1200" err="1">
                <a:latin typeface="Consolas" panose="020B0609020204030204" pitchFamily="49" charset="0"/>
              </a:rPr>
              <a:t>angular.IPromise</a:t>
            </a:r>
            <a:r>
              <a:rPr lang="en-US" sz="1200">
                <a:latin typeface="Consolas" panose="020B0609020204030204" pitchFamily="49" charset="0"/>
              </a:rPr>
              <a:t>&lt;</a:t>
            </a:r>
            <a:r>
              <a:rPr lang="en-US" sz="1200">
                <a:solidFill>
                  <a:srgbClr val="0000FF"/>
                </a:solidFill>
                <a:latin typeface="Consolas" panose="020B0609020204030204" pitchFamily="49" charset="0"/>
              </a:rPr>
              <a:t>number</a:t>
            </a:r>
            <a:r>
              <a:rPr lang="en-US" sz="1200">
                <a:latin typeface="Consolas" panose="020B0609020204030204" pitchFamily="49" charset="0"/>
              </a:rPr>
              <a:t>&gt;;</a:t>
            </a:r>
          </a:p>
          <a:p>
            <a:r>
              <a:rPr lang="en-US" sz="1200">
                <a:latin typeface="Consolas" panose="020B0609020204030204" pitchFamily="49" charset="0"/>
              </a:rPr>
              <a:t>}</a:t>
            </a:r>
            <a:endParaRPr lang="en-US" sz="1200"/>
          </a:p>
        </p:txBody>
      </p:sp>
      <p:sp>
        <p:nvSpPr>
          <p:cNvPr id="8" name="TextBox 7"/>
          <p:cNvSpPr txBox="1"/>
          <p:nvPr/>
        </p:nvSpPr>
        <p:spPr>
          <a:xfrm>
            <a:off x="745629" y="5585494"/>
            <a:ext cx="5752256" cy="480131"/>
          </a:xfrm>
          <a:prstGeom prst="rect">
            <a:avLst/>
          </a:prstGeom>
          <a:noFill/>
        </p:spPr>
        <p:txBody>
          <a:bodyPr wrap="square" lIns="182880" tIns="146304" rIns="182880" bIns="146304" rtlCol="0">
            <a:spAutoFit/>
          </a:bodyPr>
          <a:lstStyle/>
          <a:p>
            <a:r>
              <a:rPr lang="en-US" sz="1200">
                <a:solidFill>
                  <a:srgbClr val="0000FF"/>
                </a:solidFill>
                <a:latin typeface="Consolas" panose="020B0609020204030204" pitchFamily="49" charset="0"/>
              </a:rPr>
              <a:t>export default class </a:t>
            </a:r>
            <a:r>
              <a:rPr lang="en-US" sz="1200" err="1">
                <a:latin typeface="Consolas" panose="020B0609020204030204" pitchFamily="49" charset="0"/>
              </a:rPr>
              <a:t>DataService</a:t>
            </a:r>
            <a:r>
              <a:rPr lang="en-US" sz="1200">
                <a:solidFill>
                  <a:srgbClr val="0000FF"/>
                </a:solidFill>
                <a:latin typeface="Consolas" panose="020B0609020204030204" pitchFamily="49" charset="0"/>
              </a:rPr>
              <a:t> implements </a:t>
            </a:r>
            <a:r>
              <a:rPr lang="en-US" sz="1200" err="1">
                <a:latin typeface="Consolas" panose="020B0609020204030204" pitchFamily="49" charset="0"/>
              </a:rPr>
              <a:t>IDataService</a:t>
            </a:r>
            <a:endParaRPr lang="en-US" sz="1200">
              <a:latin typeface="Consolas" panose="020B0609020204030204" pitchFamily="49" charset="0"/>
            </a:endParaRPr>
          </a:p>
        </p:txBody>
      </p:sp>
    </p:spTree>
    <p:extLst>
      <p:ext uri="{BB962C8B-B14F-4D97-AF65-F5344CB8AC3E}">
        <p14:creationId xmlns:p14="http://schemas.microsoft.com/office/powerpoint/2010/main" val="85671895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Get digest value</a:t>
            </a:r>
            <a:br>
              <a:rPr lang="en-US"/>
            </a:br>
            <a:endParaRPr lang="en-US"/>
          </a:p>
        </p:txBody>
      </p:sp>
      <p:sp>
        <p:nvSpPr>
          <p:cNvPr id="3" name="Text Placeholder 2"/>
          <p:cNvSpPr>
            <a:spLocks noGrp="1"/>
          </p:cNvSpPr>
          <p:nvPr>
            <p:ph type="body" sz="quarter" idx="10"/>
          </p:nvPr>
        </p:nvSpPr>
        <p:spPr>
          <a:xfrm>
            <a:off x="274638" y="1212850"/>
            <a:ext cx="11887200" cy="1255728"/>
          </a:xfrm>
        </p:spPr>
        <p:txBody>
          <a:bodyPr/>
          <a:lstStyle/>
          <a:p>
            <a:r>
              <a:rPr lang="en-US" sz="2400" dirty="0"/>
              <a:t>The current digest value is required for Create, Update and Delete operations on list items</a:t>
            </a:r>
          </a:p>
          <a:p>
            <a:r>
              <a:rPr lang="en-US" sz="2400" dirty="0"/>
              <a:t>Create a method to obtain the digest</a:t>
            </a:r>
          </a:p>
        </p:txBody>
      </p:sp>
      <p:sp>
        <p:nvSpPr>
          <p:cNvPr id="9" name="TextBox 8"/>
          <p:cNvSpPr txBox="1"/>
          <p:nvPr/>
        </p:nvSpPr>
        <p:spPr>
          <a:xfrm>
            <a:off x="471766" y="2491583"/>
            <a:ext cx="11690072" cy="3958007"/>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 private </a:t>
            </a:r>
            <a:r>
              <a:rPr lang="en-US" sz="1400" dirty="0" err="1">
                <a:latin typeface="Consolas" panose="020B0609020204030204" pitchFamily="49" charset="0"/>
              </a:rPr>
              <a:t>getRequestDigest</a:t>
            </a:r>
            <a:r>
              <a:rPr lang="en-US" sz="1400" dirty="0">
                <a:latin typeface="Consolas" panose="020B0609020204030204" pitchFamily="49" charset="0"/>
              </a:rPr>
              <a:t>(</a:t>
            </a:r>
            <a:r>
              <a:rPr lang="en-US" sz="1400" dirty="0" err="1">
                <a:latin typeface="Consolas" panose="020B0609020204030204" pitchFamily="49" charset="0"/>
              </a:rPr>
              <a:t>siteUrl</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a:t>
            </a:r>
            <a:r>
              <a:rPr lang="en-US" sz="1400" dirty="0" err="1">
                <a:latin typeface="Consolas" panose="020B0609020204030204" pitchFamily="49" charset="0"/>
              </a:rPr>
              <a:t>angular.IPromise</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a:t>
            </a:r>
          </a:p>
          <a:p>
            <a:r>
              <a:rPr lang="en-US" sz="1400" dirty="0">
                <a:solidFill>
                  <a:srgbClr val="0000FF"/>
                </a:solidFill>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solidFill>
                  <a:srgbClr val="0000FF"/>
                </a:solidFill>
                <a:latin typeface="Consolas" panose="020B0609020204030204" pitchFamily="49" charset="0"/>
              </a:rPr>
              <a:t> </a:t>
            </a:r>
            <a:r>
              <a:rPr lang="en-US" sz="1400" dirty="0">
                <a:latin typeface="Consolas" panose="020B0609020204030204" pitchFamily="49" charset="0"/>
              </a:rPr>
              <a:t>deferred: </a:t>
            </a:r>
            <a:r>
              <a:rPr lang="en-US" sz="1400" dirty="0" err="1">
                <a:latin typeface="Consolas" panose="020B0609020204030204" pitchFamily="49" charset="0"/>
              </a:rPr>
              <a:t>angular.IDeferred</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 this.$</a:t>
            </a:r>
            <a:r>
              <a:rPr lang="en-US" sz="1400" dirty="0" err="1">
                <a:latin typeface="Consolas" panose="020B0609020204030204" pitchFamily="49" charset="0"/>
              </a:rPr>
              <a:t>q.defer</a:t>
            </a:r>
            <a:r>
              <a:rPr lang="en-US" sz="1400" dirty="0">
                <a:latin typeface="Consolas" panose="020B0609020204030204" pitchFamily="49" charset="0"/>
              </a:rPr>
              <a:t>();</a:t>
            </a:r>
          </a:p>
          <a:p>
            <a:endParaRPr lang="en-US" sz="1400" dirty="0">
              <a:solidFill>
                <a:srgbClr val="0000FF"/>
              </a:solidFill>
              <a:latin typeface="Consolas" panose="020B0609020204030204" pitchFamily="49" charset="0"/>
            </a:endParaRPr>
          </a:p>
          <a:p>
            <a:r>
              <a:rPr lang="en-US" sz="1400" dirty="0">
                <a:solidFill>
                  <a:srgbClr val="0000FF"/>
                </a:solidFill>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.$http</a:t>
            </a:r>
            <a:r>
              <a:rPr lang="en-US" sz="1400" dirty="0">
                <a:latin typeface="Consolas" panose="020B0609020204030204" pitchFamily="49" charset="0"/>
              </a:rPr>
              <a:t>({</a:t>
            </a:r>
          </a:p>
          <a:p>
            <a:r>
              <a:rPr lang="en-US" sz="1400" dirty="0">
                <a:latin typeface="Consolas" panose="020B0609020204030204" pitchFamily="49" charset="0"/>
              </a:rPr>
              <a:t>      url: </a:t>
            </a:r>
            <a:r>
              <a:rPr lang="en-US" sz="1400" dirty="0" err="1">
                <a:latin typeface="Consolas" panose="020B0609020204030204" pitchFamily="49" charset="0"/>
              </a:rPr>
              <a:t>siteUrl</a:t>
            </a:r>
            <a:r>
              <a:rPr lang="en-US" sz="1400" dirty="0">
                <a:latin typeface="Consolas" panose="020B0609020204030204" pitchFamily="49" charset="0"/>
              </a:rPr>
              <a:t> +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contextinfo</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method: </a:t>
            </a:r>
            <a:r>
              <a:rPr lang="en-US" sz="1400" dirty="0">
                <a:solidFill>
                  <a:srgbClr val="A31515"/>
                </a:solidFill>
                <a:latin typeface="Consolas" panose="020B0609020204030204" pitchFamily="49" charset="0"/>
              </a:rPr>
              <a:t>'POST'</a:t>
            </a:r>
            <a:r>
              <a:rPr lang="en-US" sz="1400" dirty="0">
                <a:latin typeface="Consolas" panose="020B0609020204030204" pitchFamily="49" charset="0"/>
              </a:rPr>
              <a:t>,</a:t>
            </a:r>
          </a:p>
          <a:p>
            <a:r>
              <a:rPr lang="en-US" sz="1400" dirty="0">
                <a:latin typeface="Consolas" panose="020B0609020204030204" pitchFamily="49" charset="0"/>
              </a:rPr>
              <a:t>      headers: {</a:t>
            </a:r>
          </a:p>
          <a:p>
            <a:r>
              <a:rPr lang="en-US" sz="1400" dirty="0">
                <a:latin typeface="Consolas" panose="020B0609020204030204" pitchFamily="49" charset="0"/>
              </a:rPr>
              <a:t>        </a:t>
            </a:r>
            <a:r>
              <a:rPr lang="en-US" sz="1400" dirty="0">
                <a:solidFill>
                  <a:srgbClr val="A31515"/>
                </a:solidFill>
                <a:latin typeface="Consolas" panose="020B0609020204030204" pitchFamily="49" charset="0"/>
              </a:rPr>
              <a:t>'Accept'</a:t>
            </a:r>
            <a:r>
              <a:rPr lang="en-US" sz="1400" dirty="0">
                <a:latin typeface="Consolas" panose="020B0609020204030204" pitchFamily="49" charset="0"/>
              </a:rPr>
              <a:t>: </a:t>
            </a:r>
            <a:r>
              <a:rPr lang="en-US" sz="1400" dirty="0">
                <a:solidFill>
                  <a:srgbClr val="A31515"/>
                </a:solidFill>
                <a:latin typeface="Consolas" panose="020B0609020204030204" pitchFamily="49" charset="0"/>
              </a:rPr>
              <a:t>'application/</a:t>
            </a:r>
            <a:r>
              <a:rPr lang="en-US" sz="1400" dirty="0" err="1">
                <a:solidFill>
                  <a:srgbClr val="A31515"/>
                </a:solidFill>
                <a:latin typeface="Consolas" panose="020B0609020204030204" pitchFamily="49" charset="0"/>
              </a:rPr>
              <a:t>json</a:t>
            </a:r>
            <a:r>
              <a:rPr lang="en-US" sz="1400" dirty="0">
                <a:solidFill>
                  <a:srgbClr val="A31515"/>
                </a:solidFill>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}).then((result: </a:t>
            </a:r>
            <a:r>
              <a:rPr lang="en-US" sz="1400" dirty="0" err="1">
                <a:latin typeface="Consolas" panose="020B0609020204030204" pitchFamily="49" charset="0"/>
              </a:rPr>
              <a:t>angular.IHttpPromiseCallbackArg</a:t>
            </a:r>
            <a:r>
              <a:rPr lang="en-US" sz="1400" dirty="0">
                <a:latin typeface="Consolas" panose="020B0609020204030204" pitchFamily="49" charset="0"/>
              </a:rPr>
              <a:t>&lt;{ </a:t>
            </a:r>
            <a:r>
              <a:rPr lang="en-US" sz="1400" dirty="0" err="1">
                <a:latin typeface="Consolas" panose="020B0609020204030204" pitchFamily="49" charset="0"/>
              </a:rPr>
              <a:t>FormDigestValue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deferred.resolve</a:t>
            </a:r>
            <a:r>
              <a:rPr lang="en-US" sz="1400" dirty="0">
                <a:latin typeface="Consolas" panose="020B0609020204030204" pitchFamily="49" charset="0"/>
              </a:rPr>
              <a:t>(</a:t>
            </a:r>
            <a:r>
              <a:rPr lang="en-US" sz="1400" dirty="0" err="1">
                <a:latin typeface="Consolas" panose="020B0609020204030204" pitchFamily="49" charset="0"/>
              </a:rPr>
              <a:t>result.data.FormDigestValue</a:t>
            </a:r>
            <a:r>
              <a:rPr lang="en-US" sz="1400" dirty="0">
                <a:latin typeface="Consolas" panose="020B0609020204030204" pitchFamily="49" charset="0"/>
              </a:rPr>
              <a:t>);</a:t>
            </a:r>
          </a:p>
          <a:p>
            <a:r>
              <a:rPr lang="en-US" sz="1400" dirty="0">
                <a:latin typeface="Consolas" panose="020B0609020204030204" pitchFamily="49" charset="0"/>
              </a:rPr>
              <a:t>    }, (err: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deferred.reject</a:t>
            </a:r>
            <a:r>
              <a:rPr lang="en-US" sz="1400" dirty="0">
                <a:latin typeface="Consolas" panose="020B0609020204030204" pitchFamily="49" charset="0"/>
              </a:rPr>
              <a:t>(err);</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deferred.promise</a:t>
            </a:r>
            <a:r>
              <a:rPr lang="en-US" sz="1400" dirty="0">
                <a:latin typeface="Consolas" panose="020B0609020204030204" pitchFamily="49" charset="0"/>
              </a:rPr>
              <a:t>;</a:t>
            </a:r>
          </a:p>
          <a:p>
            <a:r>
              <a:rPr lang="en-US" sz="1400" dirty="0">
                <a:latin typeface="Consolas" panose="020B0609020204030204" pitchFamily="49" charset="0"/>
              </a:rPr>
              <a:t>  }</a:t>
            </a:r>
            <a:endParaRPr lang="en-US" sz="1400" dirty="0"/>
          </a:p>
        </p:txBody>
      </p:sp>
    </p:spTree>
    <p:extLst>
      <p:ext uri="{BB962C8B-B14F-4D97-AF65-F5344CB8AC3E}">
        <p14:creationId xmlns:p14="http://schemas.microsoft.com/office/powerpoint/2010/main" val="1951358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255728"/>
          </a:xfrm>
        </p:spPr>
        <p:txBody>
          <a:bodyPr/>
          <a:lstStyle/>
          <a:p>
            <a:r>
              <a:rPr lang="en-US" sz="2400" dirty="0"/>
              <a:t>To Create and Update list items you must specify the item type in the request body</a:t>
            </a:r>
          </a:p>
          <a:p>
            <a:r>
              <a:rPr lang="en-US" sz="2400" dirty="0"/>
              <a:t>To get a List Item Entity Type, get the property for the list, then parse the </a:t>
            </a:r>
            <a:r>
              <a:rPr lang="en-US" sz="2400" dirty="0" err="1"/>
              <a:t>ListItemEntityTypeFullName</a:t>
            </a:r>
            <a:r>
              <a:rPr lang="en-US" sz="2400" dirty="0"/>
              <a:t> value</a:t>
            </a:r>
          </a:p>
        </p:txBody>
      </p:sp>
      <p:sp>
        <p:nvSpPr>
          <p:cNvPr id="3" name="Title 2"/>
          <p:cNvSpPr>
            <a:spLocks noGrp="1"/>
          </p:cNvSpPr>
          <p:nvPr>
            <p:ph type="title"/>
          </p:nvPr>
        </p:nvSpPr>
        <p:spPr/>
        <p:txBody>
          <a:bodyPr/>
          <a:lstStyle/>
          <a:p>
            <a:r>
              <a:rPr lang="en-US"/>
              <a:t>Get List Item Entity Type</a:t>
            </a:r>
          </a:p>
        </p:txBody>
      </p:sp>
      <p:sp>
        <p:nvSpPr>
          <p:cNvPr id="5" name="TextBox 4"/>
          <p:cNvSpPr txBox="1"/>
          <p:nvPr/>
        </p:nvSpPr>
        <p:spPr>
          <a:xfrm>
            <a:off x="510133" y="2460806"/>
            <a:ext cx="11416209" cy="3988784"/>
          </a:xfrm>
          <a:prstGeom prst="rect">
            <a:avLst/>
          </a:prstGeom>
          <a:noFill/>
        </p:spPr>
        <p:txBody>
          <a:bodyPr wrap="square" lIns="182880" tIns="146304" rIns="182880" bIns="146304" rtlCol="0">
            <a:spAutoFit/>
          </a:bodyPr>
          <a:lstStyle/>
          <a:p>
            <a:r>
              <a:rPr lang="en-US" sz="1600" dirty="0">
                <a:solidFill>
                  <a:srgbClr val="0000FF"/>
                </a:solidFill>
                <a:latin typeface="Consolas" panose="020B0609020204030204" pitchFamily="49" charset="0"/>
              </a:rPr>
              <a:t> </a:t>
            </a:r>
            <a:r>
              <a:rPr lang="en-US" sz="1400" dirty="0">
                <a:solidFill>
                  <a:srgbClr val="0000FF"/>
                </a:solidFill>
                <a:latin typeface="Consolas" panose="020B0609020204030204" pitchFamily="49" charset="0"/>
              </a:rPr>
              <a:t>private </a:t>
            </a:r>
            <a:r>
              <a:rPr lang="en-US" sz="1400" dirty="0" err="1">
                <a:latin typeface="Consolas" panose="020B0609020204030204" pitchFamily="49" charset="0"/>
              </a:rPr>
              <a:t>getListItemEntityTypeFullName</a:t>
            </a:r>
            <a:r>
              <a:rPr lang="en-US" sz="1400" dirty="0">
                <a:latin typeface="Consolas" panose="020B0609020204030204" pitchFamily="49" charset="0"/>
              </a:rPr>
              <a:t>(</a:t>
            </a:r>
            <a:r>
              <a:rPr lang="en-US" sz="1400" dirty="0" err="1">
                <a:latin typeface="Consolas" panose="020B0609020204030204" pitchFamily="49" charset="0"/>
              </a:rPr>
              <a:t>siteUrl</a:t>
            </a:r>
            <a:r>
              <a:rPr lang="en-US" sz="1400" dirty="0">
                <a:latin typeface="Consolas" panose="020B0609020204030204" pitchFamily="49" charset="0"/>
              </a:rPr>
              <a:t>: string, </a:t>
            </a:r>
            <a:r>
              <a:rPr lang="en-US" sz="1400" dirty="0" err="1">
                <a:latin typeface="Consolas" panose="020B0609020204030204" pitchFamily="49" charset="0"/>
              </a:rPr>
              <a:t>listName</a:t>
            </a:r>
            <a:r>
              <a:rPr lang="en-US" sz="1400" dirty="0">
                <a:latin typeface="Consolas" panose="020B0609020204030204" pitchFamily="49" charset="0"/>
              </a:rPr>
              <a:t>: string): </a:t>
            </a:r>
            <a:r>
              <a:rPr lang="en-US" sz="1400" dirty="0" err="1">
                <a:latin typeface="Consolas" panose="020B0609020204030204" pitchFamily="49" charset="0"/>
              </a:rPr>
              <a:t>angular.IPromise</a:t>
            </a:r>
            <a:r>
              <a:rPr lang="en-US" sz="1400" dirty="0">
                <a:latin typeface="Consolas" panose="020B0609020204030204" pitchFamily="49" charset="0"/>
              </a:rPr>
              <a:t>&lt;string&gt; {</a:t>
            </a: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latin typeface="Consolas" panose="020B0609020204030204" pitchFamily="49" charset="0"/>
              </a:rPr>
              <a:t> deferred: </a:t>
            </a:r>
            <a:r>
              <a:rPr lang="en-US" sz="1400" dirty="0" err="1">
                <a:latin typeface="Consolas" panose="020B0609020204030204" pitchFamily="49" charset="0"/>
              </a:rPr>
              <a:t>angular.IDeferred</a:t>
            </a:r>
            <a:r>
              <a:rPr lang="en-US" sz="1400" dirty="0">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 = </a:t>
            </a:r>
            <a:r>
              <a:rPr lang="en-US" sz="1400" dirty="0">
                <a:solidFill>
                  <a:srgbClr val="0000FF"/>
                </a:solidFill>
                <a:latin typeface="Consolas" panose="020B0609020204030204" pitchFamily="49" charset="0"/>
              </a:rPr>
              <a:t>this</a:t>
            </a:r>
            <a:r>
              <a:rPr lang="en-US" sz="1400" dirty="0">
                <a:latin typeface="Consolas" panose="020B0609020204030204" pitchFamily="49" charset="0"/>
              </a:rPr>
              <a:t>.$</a:t>
            </a:r>
            <a:r>
              <a:rPr lang="en-US" sz="1400" dirty="0" err="1">
                <a:latin typeface="Consolas" panose="020B0609020204030204" pitchFamily="49" charset="0"/>
              </a:rPr>
              <a:t>q.defer</a:t>
            </a:r>
            <a:r>
              <a:rPr lang="en-US" sz="1400" dirty="0">
                <a:latin typeface="Consolas" panose="020B0609020204030204" pitchFamily="49" charset="0"/>
              </a:rPr>
              <a:t>();</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err="1">
                <a:solidFill>
                  <a:srgbClr val="0000FF"/>
                </a:solidFill>
                <a:latin typeface="Consolas" panose="020B0609020204030204" pitchFamily="49" charset="0"/>
              </a:rPr>
              <a:t>this</a:t>
            </a:r>
            <a:r>
              <a:rPr lang="en-US" sz="1400" dirty="0" err="1">
                <a:latin typeface="Consolas" panose="020B0609020204030204" pitchFamily="49" charset="0"/>
              </a:rPr>
              <a:t>.$http</a:t>
            </a:r>
            <a:r>
              <a:rPr lang="en-US" sz="1400" dirty="0">
                <a:latin typeface="Consolas" panose="020B0609020204030204" pitchFamily="49" charset="0"/>
              </a:rPr>
              <a:t>({</a:t>
            </a:r>
          </a:p>
          <a:p>
            <a:r>
              <a:rPr lang="en-US" sz="1400" dirty="0">
                <a:latin typeface="Consolas" panose="020B0609020204030204" pitchFamily="49" charset="0"/>
              </a:rPr>
              <a:t>      url: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siteUrl</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a:t>
            </a:r>
            <a:r>
              <a:rPr lang="en-US" sz="1400" dirty="0" err="1">
                <a:solidFill>
                  <a:srgbClr val="A31515"/>
                </a:solidFill>
                <a:latin typeface="Consolas" panose="020B0609020204030204" pitchFamily="49" charset="0"/>
              </a:rPr>
              <a:t>getbytitle</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}')?$select=</a:t>
            </a:r>
            <a:r>
              <a:rPr lang="en-US" sz="1400" dirty="0" err="1">
                <a:solidFill>
                  <a:srgbClr val="A31515"/>
                </a:solidFill>
                <a:latin typeface="Consolas" panose="020B0609020204030204" pitchFamily="49" charset="0"/>
              </a:rPr>
              <a:t>ListItemEntityTypeFullName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method: </a:t>
            </a:r>
            <a:r>
              <a:rPr lang="en-US" sz="1400" dirty="0">
                <a:solidFill>
                  <a:srgbClr val="A31515"/>
                </a:solidFill>
                <a:latin typeface="Consolas" panose="020B0609020204030204" pitchFamily="49" charset="0"/>
              </a:rPr>
              <a:t>'GET'</a:t>
            </a:r>
            <a:r>
              <a:rPr lang="en-US" sz="1400" dirty="0">
                <a:latin typeface="Consolas" panose="020B0609020204030204" pitchFamily="49" charset="0"/>
              </a:rPr>
              <a:t>,</a:t>
            </a:r>
          </a:p>
          <a:p>
            <a:r>
              <a:rPr lang="en-US" sz="1400" dirty="0">
                <a:latin typeface="Consolas" panose="020B0609020204030204" pitchFamily="49" charset="0"/>
              </a:rPr>
              <a:t>      headers: {</a:t>
            </a:r>
          </a:p>
          <a:p>
            <a:r>
              <a:rPr lang="en-US" sz="1400" dirty="0">
                <a:latin typeface="Consolas" panose="020B0609020204030204" pitchFamily="49" charset="0"/>
              </a:rPr>
              <a:t>        </a:t>
            </a:r>
            <a:r>
              <a:rPr lang="en-US" sz="1400" dirty="0">
                <a:solidFill>
                  <a:srgbClr val="A31515"/>
                </a:solidFill>
                <a:latin typeface="Consolas" panose="020B0609020204030204" pitchFamily="49" charset="0"/>
              </a:rPr>
              <a:t>'Accept'</a:t>
            </a:r>
            <a:r>
              <a:rPr lang="en-US" sz="1400" dirty="0">
                <a:latin typeface="Consolas" panose="020B0609020204030204" pitchFamily="49" charset="0"/>
              </a:rPr>
              <a:t>: </a:t>
            </a:r>
            <a:r>
              <a:rPr lang="en-US" sz="1400" dirty="0">
                <a:solidFill>
                  <a:srgbClr val="A31515"/>
                </a:solidFill>
                <a:latin typeface="Consolas" panose="020B0609020204030204" pitchFamily="49" charset="0"/>
              </a:rPr>
              <a:t>'application/</a:t>
            </a:r>
            <a:r>
              <a:rPr lang="en-US" sz="1400" dirty="0" err="1">
                <a:solidFill>
                  <a:srgbClr val="A31515"/>
                </a:solidFill>
                <a:latin typeface="Consolas" panose="020B0609020204030204" pitchFamily="49" charset="0"/>
              </a:rPr>
              <a:t>json</a:t>
            </a:r>
            <a:r>
              <a:rPr lang="en-US" sz="1400" dirty="0">
                <a:solidFill>
                  <a:srgbClr val="A31515"/>
                </a:solidFill>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}).then((result: </a:t>
            </a:r>
            <a:r>
              <a:rPr lang="en-US" sz="1400" dirty="0" err="1">
                <a:latin typeface="Consolas" panose="020B0609020204030204" pitchFamily="49" charset="0"/>
              </a:rPr>
              <a:t>angular.IHttpPromiseCallbackArg</a:t>
            </a:r>
            <a:r>
              <a:rPr lang="en-US" sz="1400" dirty="0">
                <a:latin typeface="Consolas" panose="020B0609020204030204" pitchFamily="49" charset="0"/>
              </a:rPr>
              <a:t>&lt;{ </a:t>
            </a:r>
            <a:r>
              <a:rPr lang="en-US" sz="1400" dirty="0" err="1">
                <a:latin typeface="Consolas" panose="020B0609020204030204" pitchFamily="49" charset="0"/>
              </a:rPr>
              <a:t>ListItemEntityTypeFullName</a:t>
            </a:r>
            <a:r>
              <a:rPr lang="en-US" sz="1400" dirty="0">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 }&gt;):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deferred.resolve</a:t>
            </a:r>
            <a:r>
              <a:rPr lang="en-US" sz="1400" dirty="0">
                <a:latin typeface="Consolas" panose="020B0609020204030204" pitchFamily="49" charset="0"/>
              </a:rPr>
              <a:t>(</a:t>
            </a:r>
            <a:r>
              <a:rPr lang="en-US" sz="1400" dirty="0" err="1">
                <a:latin typeface="Consolas" panose="020B0609020204030204" pitchFamily="49" charset="0"/>
              </a:rPr>
              <a:t>result.data.ListItemEntityTypeFullName</a:t>
            </a:r>
            <a:r>
              <a:rPr lang="en-US" sz="1400" dirty="0">
                <a:latin typeface="Consolas" panose="020B0609020204030204" pitchFamily="49" charset="0"/>
              </a:rPr>
              <a:t>);</a:t>
            </a:r>
          </a:p>
          <a:p>
            <a:r>
              <a:rPr lang="en-US" sz="1400" dirty="0">
                <a:latin typeface="Consolas" panose="020B0609020204030204" pitchFamily="49" charset="0"/>
              </a:rPr>
              <a:t>    }, (err: </a:t>
            </a:r>
            <a:r>
              <a:rPr lang="en-US" sz="1400" dirty="0">
                <a:solidFill>
                  <a:srgbClr val="0000FF"/>
                </a:solidFill>
                <a:latin typeface="Consolas" panose="020B0609020204030204" pitchFamily="49" charset="0"/>
              </a:rPr>
              <a:t>any</a:t>
            </a:r>
            <a:r>
              <a:rPr lang="en-US" sz="1400" dirty="0">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latin typeface="Consolas" panose="020B0609020204030204" pitchFamily="49" charset="0"/>
              </a:rPr>
              <a:t> =&gt; {</a:t>
            </a:r>
          </a:p>
          <a:p>
            <a:r>
              <a:rPr lang="en-US" sz="1400" dirty="0">
                <a:latin typeface="Consolas" panose="020B0609020204030204" pitchFamily="49" charset="0"/>
              </a:rPr>
              <a:t>      </a:t>
            </a:r>
            <a:r>
              <a:rPr lang="en-US" sz="1400" dirty="0" err="1">
                <a:latin typeface="Consolas" panose="020B0609020204030204" pitchFamily="49" charset="0"/>
              </a:rPr>
              <a:t>deferred.reject</a:t>
            </a:r>
            <a:r>
              <a:rPr lang="en-US" sz="1400" dirty="0">
                <a:latin typeface="Consolas" panose="020B0609020204030204" pitchFamily="49" charset="0"/>
              </a:rPr>
              <a:t>(err);</a:t>
            </a:r>
          </a:p>
          <a:p>
            <a:r>
              <a:rPr lang="en-US" sz="1400" dirty="0">
                <a:latin typeface="Consolas" panose="020B0609020204030204" pitchFamily="49" charset="0"/>
              </a:rPr>
              <a:t>    });</a:t>
            </a:r>
          </a:p>
          <a:p>
            <a:endParaRPr lang="en-US" sz="1400" dirty="0">
              <a:latin typeface="Consolas" panose="020B0609020204030204" pitchFamily="49" charset="0"/>
            </a:endParaRP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deferred.promise</a:t>
            </a:r>
            <a:r>
              <a:rPr lang="en-US" sz="1400" dirty="0">
                <a:latin typeface="Consolas" panose="020B0609020204030204" pitchFamily="49" charset="0"/>
              </a:rPr>
              <a:t>;</a:t>
            </a:r>
          </a:p>
          <a:p>
            <a:r>
              <a:rPr lang="en-US" sz="1400" dirty="0">
                <a:latin typeface="Consolas" panose="020B0609020204030204" pitchFamily="49" charset="0"/>
              </a:rPr>
              <a:t>  }</a:t>
            </a:r>
          </a:p>
        </p:txBody>
      </p:sp>
    </p:spTree>
    <p:extLst>
      <p:ext uri="{BB962C8B-B14F-4D97-AF65-F5344CB8AC3E}">
        <p14:creationId xmlns:p14="http://schemas.microsoft.com/office/powerpoint/2010/main" val="300751734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74131" y="1212850"/>
            <a:ext cx="11687707" cy="517065"/>
          </a:xfrm>
        </p:spPr>
        <p:txBody>
          <a:bodyPr/>
          <a:lstStyle/>
          <a:p>
            <a:pPr marL="0" indent="0">
              <a:buNone/>
            </a:pPr>
            <a:r>
              <a:rPr lang="en-US" sz="2400" dirty="0"/>
              <a:t>Use the SharePoint context </a:t>
            </a:r>
            <a:r>
              <a:rPr lang="en-US" sz="2400" dirty="0" err="1"/>
              <a:t>httpClient</a:t>
            </a:r>
            <a:r>
              <a:rPr lang="en-US" sz="2400" dirty="0"/>
              <a:t> to call SharePoint REST APIs</a:t>
            </a:r>
          </a:p>
        </p:txBody>
      </p:sp>
      <p:sp>
        <p:nvSpPr>
          <p:cNvPr id="3" name="Title 2"/>
          <p:cNvSpPr>
            <a:spLocks noGrp="1"/>
          </p:cNvSpPr>
          <p:nvPr>
            <p:ph type="title"/>
          </p:nvPr>
        </p:nvSpPr>
        <p:spPr/>
        <p:txBody>
          <a:bodyPr/>
          <a:lstStyle/>
          <a:p>
            <a:r>
              <a:rPr lang="en-US"/>
              <a:t>Reading list items</a:t>
            </a:r>
          </a:p>
        </p:txBody>
      </p:sp>
      <p:sp>
        <p:nvSpPr>
          <p:cNvPr id="5" name="TextBox 4"/>
          <p:cNvSpPr txBox="1"/>
          <p:nvPr/>
        </p:nvSpPr>
        <p:spPr>
          <a:xfrm>
            <a:off x="471766" y="1769070"/>
            <a:ext cx="11690072" cy="4727448"/>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 public</a:t>
            </a:r>
            <a:r>
              <a:rPr lang="en-US" sz="1200" dirty="0">
                <a:latin typeface="Consolas" panose="020B0609020204030204" pitchFamily="49" charset="0"/>
              </a:rPr>
              <a:t> </a:t>
            </a:r>
            <a:r>
              <a:rPr lang="en-US" sz="1200" dirty="0" err="1">
                <a:latin typeface="Consolas" panose="020B0609020204030204" pitchFamily="49" charset="0"/>
              </a:rPr>
              <a:t>getListItems</a:t>
            </a:r>
            <a:r>
              <a:rPr lang="en-US" sz="1200" dirty="0">
                <a:latin typeface="Consolas" panose="020B0609020204030204" pitchFamily="49" charset="0"/>
              </a:rPr>
              <a:t>(</a:t>
            </a:r>
            <a:r>
              <a:rPr lang="en-US" sz="1200" dirty="0" err="1">
                <a:latin typeface="Consolas" panose="020B0609020204030204" pitchFamily="49" charset="0"/>
              </a:rPr>
              <a:t>siteUrl</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listName</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angular.IPromise</a:t>
            </a:r>
            <a:r>
              <a:rPr lang="en-US" sz="1200" dirty="0">
                <a:latin typeface="Consolas" panose="020B0609020204030204" pitchFamily="49" charset="0"/>
              </a:rPr>
              <a:t>&lt;</a:t>
            </a:r>
            <a:r>
              <a:rPr lang="en-US" sz="1200" dirty="0" err="1">
                <a:latin typeface="Consolas" panose="020B0609020204030204" pitchFamily="49" charset="0"/>
              </a:rPr>
              <a:t>IListItem</a:t>
            </a:r>
            <a:r>
              <a:rPr lang="en-US" sz="1200" dirty="0">
                <a:latin typeface="Consolas" panose="020B0609020204030204" pitchFamily="49" charset="0"/>
              </a:rPr>
              <a:t>[]&gt;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deferred: </a:t>
            </a:r>
            <a:r>
              <a:rPr lang="en-US" sz="1200" dirty="0" err="1">
                <a:latin typeface="Consolas" panose="020B0609020204030204" pitchFamily="49" charset="0"/>
              </a:rPr>
              <a:t>angular.IDeferred</a:t>
            </a:r>
            <a:r>
              <a:rPr lang="en-US" sz="1200" dirty="0">
                <a:latin typeface="Consolas" panose="020B0609020204030204" pitchFamily="49" charset="0"/>
              </a:rPr>
              <a:t>&lt;</a:t>
            </a:r>
            <a:r>
              <a:rPr lang="en-US" sz="1200" dirty="0" err="1">
                <a:latin typeface="Consolas" panose="020B0609020204030204" pitchFamily="49" charset="0"/>
              </a:rPr>
              <a:t>IListItem</a:t>
            </a:r>
            <a:r>
              <a:rPr lang="en-US" sz="1200" dirty="0">
                <a:latin typeface="Consolas" panose="020B0609020204030204" pitchFamily="49" charset="0"/>
              </a:rPr>
              <a:t>[]&gt; =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a:t>
            </a:r>
            <a:r>
              <a:rPr lang="en-US" sz="1200" dirty="0" err="1">
                <a:latin typeface="Consolas" panose="020B0609020204030204" pitchFamily="49" charset="0"/>
              </a:rPr>
              <a:t>q.defer</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url: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siteUrl</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}')/items?$select=</a:t>
            </a:r>
            <a:r>
              <a:rPr lang="en-US" sz="1200" dirty="0" err="1">
                <a:solidFill>
                  <a:srgbClr val="A31515"/>
                </a:solidFill>
                <a:latin typeface="Consolas" panose="020B0609020204030204" pitchFamily="49" charset="0"/>
              </a:rPr>
              <a:t>Id,Title</a:t>
            </a:r>
            <a:r>
              <a:rPr lang="en-US" sz="1200" dirty="0">
                <a:solidFill>
                  <a:srgbClr val="A31515"/>
                </a:solidFill>
                <a:latin typeface="Consolas" panose="020B0609020204030204" pitchFamily="49" charset="0"/>
              </a:rPr>
              <a:t>&amp;$</a:t>
            </a:r>
            <a:r>
              <a:rPr lang="en-US" sz="1200" dirty="0" err="1">
                <a:solidFill>
                  <a:srgbClr val="A31515"/>
                </a:solidFill>
                <a:latin typeface="Consolas" panose="020B0609020204030204" pitchFamily="49" charset="0"/>
              </a:rPr>
              <a:t>orderby</a:t>
            </a:r>
            <a:r>
              <a:rPr lang="en-US" sz="1200" dirty="0">
                <a:solidFill>
                  <a:srgbClr val="A31515"/>
                </a:solidFill>
                <a:latin typeface="Consolas" panose="020B0609020204030204" pitchFamily="49" charset="0"/>
              </a:rPr>
              <a:t>=ID </a:t>
            </a:r>
            <a:r>
              <a:rPr lang="en-US" sz="1200" dirty="0" err="1">
                <a:solidFill>
                  <a:srgbClr val="A31515"/>
                </a:solidFill>
                <a:latin typeface="Consolas" panose="020B0609020204030204" pitchFamily="49" charset="0"/>
              </a:rPr>
              <a:t>desc</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.$http</a:t>
            </a:r>
            <a:r>
              <a:rPr lang="en-US" sz="1200" dirty="0">
                <a:latin typeface="Consolas" panose="020B0609020204030204" pitchFamily="49" charset="0"/>
              </a:rPr>
              <a:t>({</a:t>
            </a:r>
          </a:p>
          <a:p>
            <a:r>
              <a:rPr lang="en-US" sz="1200" dirty="0">
                <a:latin typeface="Consolas" panose="020B0609020204030204" pitchFamily="49" charset="0"/>
              </a:rPr>
              <a:t>      url: </a:t>
            </a:r>
            <a:r>
              <a:rPr lang="en-US" sz="1200" dirty="0" err="1">
                <a:latin typeface="Consolas" panose="020B0609020204030204" pitchFamily="49" charset="0"/>
              </a:rPr>
              <a:t>url</a:t>
            </a:r>
            <a:r>
              <a:rPr lang="en-US" sz="1200" dirty="0">
                <a:latin typeface="Consolas" panose="020B0609020204030204" pitchFamily="49" charset="0"/>
              </a:rPr>
              <a:t>,</a:t>
            </a:r>
          </a:p>
          <a:p>
            <a:r>
              <a:rPr lang="en-US" sz="1200" dirty="0">
                <a:latin typeface="Consolas" panose="020B0609020204030204" pitchFamily="49" charset="0"/>
              </a:rPr>
              <a:t>      method: </a:t>
            </a:r>
            <a:r>
              <a:rPr lang="en-US" sz="1200" dirty="0">
                <a:solidFill>
                  <a:srgbClr val="A31515"/>
                </a:solidFill>
                <a:latin typeface="Consolas" panose="020B0609020204030204" pitchFamily="49" charset="0"/>
              </a:rPr>
              <a:t>'GET'</a:t>
            </a:r>
            <a:r>
              <a:rPr lang="en-US" sz="1200" dirty="0">
                <a:latin typeface="Consolas" panose="020B0609020204030204" pitchFamily="49" charset="0"/>
              </a:rPr>
              <a:t>,</a:t>
            </a:r>
          </a:p>
          <a:p>
            <a:r>
              <a:rPr lang="en-US" sz="1200" dirty="0">
                <a:latin typeface="Consolas" panose="020B0609020204030204" pitchFamily="49" charset="0"/>
              </a:rPr>
              <a:t>      headers: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'Accept'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}).then((result: </a:t>
            </a:r>
            <a:r>
              <a:rPr lang="en-US" sz="1200" dirty="0" err="1">
                <a:latin typeface="Consolas" panose="020B0609020204030204" pitchFamily="49" charset="0"/>
              </a:rPr>
              <a:t>angular.IHttpPromiseCallbackArg</a:t>
            </a:r>
            <a:r>
              <a:rPr lang="en-US" sz="1200" dirty="0">
                <a:latin typeface="Consolas" panose="020B0609020204030204" pitchFamily="49" charset="0"/>
              </a:rPr>
              <a:t>&lt;{ value: </a:t>
            </a:r>
            <a:r>
              <a:rPr lang="en-US" sz="1200" dirty="0" err="1">
                <a:latin typeface="Consolas" panose="020B0609020204030204" pitchFamily="49" charset="0"/>
              </a:rPr>
              <a:t>IListItem</a:t>
            </a:r>
            <a:r>
              <a:rPr lang="en-US" sz="1200" dirty="0">
                <a:latin typeface="Consolas" panose="020B0609020204030204" pitchFamily="49" charset="0"/>
              </a:rPr>
              <a:t>[] }&gt;):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items: </a:t>
            </a:r>
            <a:r>
              <a:rPr lang="en-US" sz="1200" dirty="0" err="1">
                <a:latin typeface="Consolas" panose="020B0609020204030204" pitchFamily="49" charset="0"/>
              </a:rPr>
              <a:t>IListItem</a:t>
            </a:r>
            <a:r>
              <a:rPr lang="en-US" sz="1200" dirty="0">
                <a:latin typeface="Consolas" panose="020B0609020204030204" pitchFamily="49" charset="0"/>
              </a:rPr>
              <a:t>[] = [];</a:t>
            </a:r>
          </a:p>
          <a:p>
            <a:r>
              <a:rPr lang="en-US" sz="1200" dirty="0">
                <a:latin typeface="Consolas" panose="020B0609020204030204" pitchFamily="49" charset="0"/>
              </a:rPr>
              <a:t>      for (</a:t>
            </a:r>
            <a:r>
              <a:rPr lang="en-US" sz="1200" dirty="0">
                <a:solidFill>
                  <a:srgbClr val="0000FF"/>
                </a:solidFill>
                <a:latin typeface="Consolas" panose="020B0609020204030204" pitchFamily="49" charset="0"/>
              </a:rPr>
              <a:t>let</a:t>
            </a:r>
            <a:r>
              <a:rPr lang="en-US" sz="1200" dirty="0">
                <a:latin typeface="Consolas" panose="020B0609020204030204" pitchFamily="49" charset="0"/>
              </a:rPr>
              <a:t> i: number = 0; </a:t>
            </a:r>
            <a:r>
              <a:rPr lang="en-US" sz="1200" dirty="0" err="1">
                <a:latin typeface="Consolas" panose="020B0609020204030204" pitchFamily="49" charset="0"/>
              </a:rPr>
              <a:t>i</a:t>
            </a:r>
            <a:r>
              <a:rPr lang="en-US" sz="1200" dirty="0">
                <a:latin typeface="Consolas" panose="020B0609020204030204" pitchFamily="49" charset="0"/>
              </a:rPr>
              <a:t> &lt; </a:t>
            </a:r>
            <a:r>
              <a:rPr lang="en-US" sz="1200" dirty="0" err="1">
                <a:latin typeface="Consolas" panose="020B0609020204030204" pitchFamily="49" charset="0"/>
              </a:rPr>
              <a:t>result.data.value.length</a:t>
            </a:r>
            <a:r>
              <a:rPr lang="en-US" sz="1200" dirty="0">
                <a:latin typeface="Consolas" panose="020B0609020204030204" pitchFamily="49" charset="0"/>
              </a:rPr>
              <a:t>; </a:t>
            </a:r>
            <a:r>
              <a:rPr lang="en-US" sz="1200" dirty="0" err="1">
                <a:latin typeface="Consolas" panose="020B0609020204030204" pitchFamily="49" charset="0"/>
              </a:rPr>
              <a:t>i</a:t>
            </a:r>
            <a:r>
              <a:rPr lang="en-US" sz="1200" dirty="0">
                <a:latin typeface="Consolas" panose="020B0609020204030204" pitchFamily="49" charset="0"/>
              </a:rPr>
              <a: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item: </a:t>
            </a:r>
            <a:r>
              <a:rPr lang="en-US" sz="1200" dirty="0" err="1">
                <a:latin typeface="Consolas" panose="020B0609020204030204" pitchFamily="49" charset="0"/>
              </a:rPr>
              <a:t>IListItem</a:t>
            </a:r>
            <a:r>
              <a:rPr lang="en-US" sz="1200" dirty="0">
                <a:latin typeface="Consolas" panose="020B0609020204030204" pitchFamily="49" charset="0"/>
              </a:rPr>
              <a:t> = </a:t>
            </a:r>
            <a:r>
              <a:rPr lang="en-US" sz="1200" dirty="0" err="1">
                <a:latin typeface="Consolas" panose="020B0609020204030204" pitchFamily="49" charset="0"/>
              </a:rPr>
              <a:t>result.data.value</a:t>
            </a:r>
            <a:r>
              <a:rPr lang="en-US" sz="1200" dirty="0">
                <a:latin typeface="Consolas" panose="020B0609020204030204" pitchFamily="49" charset="0"/>
              </a:rPr>
              <a:t>[</a:t>
            </a:r>
            <a:r>
              <a:rPr lang="en-US" sz="1200" dirty="0" err="1">
                <a:latin typeface="Consolas" panose="020B0609020204030204" pitchFamily="49" charset="0"/>
              </a:rPr>
              <a:t>i</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items.push</a:t>
            </a:r>
            <a:r>
              <a:rPr lang="en-US" sz="1200" dirty="0">
                <a:latin typeface="Consolas" panose="020B0609020204030204" pitchFamily="49" charset="0"/>
              </a:rPr>
              <a:t>(item);</a:t>
            </a:r>
          </a:p>
          <a:p>
            <a:r>
              <a:rPr lang="en-US" sz="1200" dirty="0">
                <a:latin typeface="Consolas" panose="020B0609020204030204" pitchFamily="49" charset="0"/>
              </a:rPr>
              <a:t>      }</a:t>
            </a:r>
          </a:p>
          <a:p>
            <a:r>
              <a:rPr lang="en-US" sz="1200" dirty="0">
                <a:latin typeface="Consolas" panose="020B0609020204030204" pitchFamily="49" charset="0"/>
              </a:rPr>
              <a:t>      </a:t>
            </a:r>
            <a:r>
              <a:rPr lang="en-US" sz="1200" dirty="0" err="1">
                <a:latin typeface="Consolas" panose="020B0609020204030204" pitchFamily="49" charset="0"/>
              </a:rPr>
              <a:t>deferred.resolve</a:t>
            </a:r>
            <a:r>
              <a:rPr lang="en-US" sz="1200" dirty="0">
                <a:latin typeface="Consolas" panose="020B0609020204030204" pitchFamily="49" charset="0"/>
              </a:rPr>
              <a:t>(items);</a:t>
            </a:r>
          </a:p>
          <a:p>
            <a:r>
              <a:rPr lang="en-US" sz="1200" dirty="0">
                <a:latin typeface="Consolas" panose="020B0609020204030204" pitchFamily="49" charset="0"/>
              </a:rPr>
              <a:t>    }, (err: </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latin typeface="Consolas" panose="020B0609020204030204" pitchFamily="49" charset="0"/>
              </a:rPr>
              <a:t>deferred.reject</a:t>
            </a:r>
            <a:r>
              <a:rPr lang="en-US" sz="1200" dirty="0">
                <a:latin typeface="Consolas" panose="020B0609020204030204" pitchFamily="49" charset="0"/>
              </a:rPr>
              <a:t>(err);</a:t>
            </a:r>
          </a:p>
          <a:p>
            <a:r>
              <a:rPr lang="en-US" sz="1200" dirty="0">
                <a:latin typeface="Consolas" panose="020B0609020204030204" pitchFamily="49" charset="0"/>
              </a:rPr>
              <a:t>    });</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err="1">
                <a:latin typeface="Consolas" panose="020B0609020204030204" pitchFamily="49" charset="0"/>
              </a:rPr>
              <a:t>deferred.promise</a:t>
            </a:r>
            <a:r>
              <a:rPr lang="en-US" sz="1200" dirty="0">
                <a:latin typeface="Consolas" panose="020B0609020204030204" pitchFamily="49" charset="0"/>
              </a:rPr>
              <a:t>;</a:t>
            </a:r>
          </a:p>
          <a:p>
            <a:r>
              <a:rPr lang="en-US" sz="1200" dirty="0">
                <a:latin typeface="Consolas" panose="020B0609020204030204" pitchFamily="49" charset="0"/>
              </a:rPr>
              <a:t>  }</a:t>
            </a:r>
            <a:endParaRPr lang="en-US" sz="1200" dirty="0"/>
          </a:p>
        </p:txBody>
      </p:sp>
    </p:spTree>
    <p:extLst>
      <p:ext uri="{BB962C8B-B14F-4D97-AF65-F5344CB8AC3E}">
        <p14:creationId xmlns:p14="http://schemas.microsoft.com/office/powerpoint/2010/main" val="398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49"/>
            <a:ext cx="4863479" cy="4407360"/>
          </a:xfrm>
        </p:spPr>
        <p:txBody>
          <a:bodyPr vert="horz" wrap="square" lIns="146304" tIns="91440" rIns="146304" bIns="91440" rtlCol="0" anchor="t">
            <a:spAutoFit/>
          </a:bodyPr>
          <a:lstStyle/>
          <a:p>
            <a:r>
              <a:rPr lang="EN-US" sz="2800"/>
              <a:t>Get the List Item Entity Type</a:t>
            </a:r>
          </a:p>
          <a:p>
            <a:r>
              <a:rPr lang="EN-US" sz="2800"/>
              <a:t>Get the digest value</a:t>
            </a:r>
          </a:p>
          <a:p>
            <a:r>
              <a:rPr lang="EN-US" sz="2800"/>
              <a:t>Set the List Item Entity Type to the @</a:t>
            </a:r>
            <a:r>
              <a:rPr lang="EN-US" sz="2800" err="1"/>
              <a:t>odata.type</a:t>
            </a:r>
            <a:r>
              <a:rPr lang="EN-US" sz="2800"/>
              <a:t> in the request body</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Creating list items</a:t>
            </a:r>
          </a:p>
        </p:txBody>
      </p:sp>
      <p:sp>
        <p:nvSpPr>
          <p:cNvPr id="5" name="Rectangle 4"/>
          <p:cNvSpPr/>
          <p:nvPr/>
        </p:nvSpPr>
        <p:spPr>
          <a:xfrm>
            <a:off x="5786189" y="1120998"/>
            <a:ext cx="6465371" cy="5324535"/>
          </a:xfrm>
          <a:prstGeom prst="rect">
            <a:avLst/>
          </a:prstGeom>
        </p:spPr>
        <p:txBody>
          <a:bodyPr wrap="square" anchor="t">
            <a:spAutoFit/>
          </a:bodyPr>
          <a:lstStyle/>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addListItem</a:t>
            </a:r>
            <a:r>
              <a:rPr lang="EN-US" sz="1000" dirty="0">
                <a:latin typeface="Consolas" panose="020B0609020204030204" pitchFamily="49" charset="0"/>
              </a:rPr>
              <a:t>(</a:t>
            </a:r>
            <a:r>
              <a:rPr lang="EN-US" sz="1000" dirty="0" err="1">
                <a:latin typeface="Consolas" panose="020B0609020204030204" pitchFamily="49" charset="0"/>
              </a:rPr>
              <a:t>listTitle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deferred: </a:t>
            </a:r>
            <a:r>
              <a:rPr lang="EN-US" sz="1000" dirty="0" err="1">
                <a:latin typeface="Consolas" panose="020B0609020204030204" pitchFamily="49" charset="0"/>
              </a:rPr>
              <a:t>angular.IDeferred</a:t>
            </a:r>
            <a:r>
              <a:rPr lang="EN-US" sz="1000" dirty="0">
                <a:latin typeface="Consolas" panose="020B0609020204030204" pitchFamily="49" charset="0"/>
              </a:rPr>
              <a:t>&lt;{}&gt;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r>
              <a:rPr lang="EN-US" sz="1000" dirty="0" err="1">
                <a:latin typeface="Consolas" panose="020B0609020204030204" pitchFamily="49" charset="0"/>
              </a:rPr>
              <a:t>q.defer</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.getListItemEntityTypeFullName</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a:t>
            </a:r>
            <a:r>
              <a:rPr lang="EN-US" sz="1000" dirty="0" err="1">
                <a:latin typeface="Consolas" panose="020B0609020204030204" pitchFamily="49" charset="0"/>
              </a:rPr>
              <a:t>entityTypeName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=&gt; {</a:t>
            </a:r>
          </a:p>
          <a:p>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 </a:t>
            </a:r>
            <a:r>
              <a:rPr lang="EN-US" sz="1000" dirty="0" err="1">
                <a:latin typeface="Consolas" panose="020B0609020204030204" pitchFamily="49" charset="0"/>
              </a:rPr>
              <a:t>entityTypeName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.getRequestDigest</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a:t>
            </a:r>
            <a:r>
              <a:rPr lang="EN-US" sz="1000" dirty="0" err="1">
                <a:latin typeface="Consolas" panose="020B0609020204030204" pitchFamily="49" charset="0"/>
              </a:rPr>
              <a:t>requestDigest</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body: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JSON.stringify</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'Title'</a:t>
            </a:r>
            <a:r>
              <a:rPr lang="EN-US" sz="1000" dirty="0">
                <a:latin typeface="Consolas" panose="020B0609020204030204" pitchFamily="49" charset="0"/>
              </a:rPr>
              <a:t>: </a:t>
            </a:r>
            <a:r>
              <a:rPr lang="EN-US" sz="1000" dirty="0" err="1">
                <a:latin typeface="Consolas" panose="020B0609020204030204" pitchFamily="49" charset="0"/>
              </a:rPr>
              <a:t>listTitle</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.$http</a:t>
            </a:r>
            <a:r>
              <a:rPr lang="EN-US" sz="1000" dirty="0">
                <a:latin typeface="Consolas" panose="020B0609020204030204" pitchFamily="49" charset="0"/>
              </a:rPr>
              <a:t>({</a:t>
            </a:r>
          </a:p>
          <a:p>
            <a:r>
              <a:rPr lang="EN-US" sz="1000" dirty="0">
                <a:latin typeface="Consolas" panose="020B0609020204030204" pitchFamily="49" charset="0"/>
              </a:rPr>
              <a:t>          url: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siteUrl</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a:latin typeface="Consolas" panose="020B0609020204030204" pitchFamily="49" charset="0"/>
              </a:rPr>
              <a:t>,</a:t>
            </a:r>
          </a:p>
          <a:p>
            <a:r>
              <a:rPr lang="EN-US" sz="1000" dirty="0">
                <a:latin typeface="Consolas" panose="020B0609020204030204" pitchFamily="49" charset="0"/>
              </a:rPr>
              <a:t>          method: </a:t>
            </a:r>
            <a:r>
              <a:rPr lang="EN-US" sz="1000" dirty="0">
                <a:solidFill>
                  <a:srgbClr val="A31515"/>
                </a:solidFill>
                <a:latin typeface="Consolas" panose="020B0609020204030204" pitchFamily="49" charset="0"/>
              </a:rPr>
              <a:t>'POST'</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solidFill>
                  <a:srgbClr val="A31515"/>
                </a:solidFill>
                <a:latin typeface="Consolas" panose="020B0609020204030204" pitchFamily="49" charset="0"/>
              </a:rPr>
              <a:t>            '</a:t>
            </a:r>
            <a:r>
              <a:rPr lang="EN-US" sz="1000" dirty="0" err="1">
                <a:solidFill>
                  <a:srgbClr val="A31515"/>
                </a:solidFill>
                <a:latin typeface="Consolas" panose="020B0609020204030204" pitchFamily="49" charset="0"/>
              </a:rPr>
              <a:t>odata</a:t>
            </a:r>
            <a:r>
              <a:rPr lang="EN-US" sz="1000" dirty="0">
                <a:solidFill>
                  <a:srgbClr val="A31515"/>
                </a:solidFill>
                <a:latin typeface="Consolas" panose="020B0609020204030204" pitchFamily="49" charset="0"/>
              </a:rPr>
              <a:t>-version'</a:t>
            </a:r>
            <a:r>
              <a:rPr lang="EN-US" sz="1000" dirty="0">
                <a:solidFill>
                  <a:srgbClr val="505050"/>
                </a:solidFill>
                <a:latin typeface="Consolas" panose="020B0609020204030204" pitchFamily="49" charset="0"/>
              </a:rPr>
              <a:t>: </a:t>
            </a:r>
            <a:r>
              <a:rPr lang="EN-US" sz="1000" dirty="0">
                <a:solidFill>
                  <a:srgbClr val="A31515"/>
                </a:solidFill>
                <a:latin typeface="Consolas" panose="020B0609020204030204" pitchFamily="49" charset="0"/>
              </a:rPr>
              <a:t>'4.0'</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solidFill>
                  <a:srgbClr val="A31515"/>
                </a:solidFill>
                <a:latin typeface="Consolas" panose="020B0609020204030204" pitchFamily="49" charset="0"/>
              </a:rPr>
              <a:t>            'Content-type'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a:t>
            </a:r>
            <a:r>
              <a:rPr lang="EN-US" sz="1000" dirty="0" err="1">
                <a:solidFill>
                  <a:srgbClr val="A31515"/>
                </a:solidFill>
                <a:latin typeface="Consolas" panose="020B0609020204030204" pitchFamily="49" charset="0"/>
              </a:rPr>
              <a:t>RequestDigest</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requestDigest</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data: body</a:t>
            </a:r>
          </a:p>
          <a:p>
            <a:r>
              <a:rPr lang="EN-US" sz="1000" dirty="0">
                <a:latin typeface="Consolas" panose="020B0609020204030204" pitchFamily="49" charset="0"/>
              </a:rPr>
              <a:t>        }).then((result: </a:t>
            </a:r>
            <a:r>
              <a:rPr lang="EN-US" sz="1000" dirty="0" err="1">
                <a:latin typeface="Consolas" panose="020B0609020204030204" pitchFamily="49" charset="0"/>
              </a:rPr>
              <a:t>angular.IHttpPromiseCallbackArg</a:t>
            </a:r>
            <a:r>
              <a:rPr lang="EN-US" sz="1000" dirty="0">
                <a:latin typeface="Consolas" panose="020B0609020204030204" pitchFamily="49" charset="0"/>
              </a:rPr>
              <a:t>&lt;{Id: </a:t>
            </a:r>
            <a:r>
              <a:rPr lang="EN-US" sz="1000" dirty="0">
                <a:solidFill>
                  <a:srgbClr val="0000FF"/>
                </a:solidFill>
                <a:latin typeface="Consolas" panose="020B0609020204030204" pitchFamily="49" charset="0"/>
              </a:rPr>
              <a:t>number</a:t>
            </a:r>
            <a:r>
              <a:rPr lang="EN-US" sz="1000" dirty="0">
                <a:latin typeface="Consolas" panose="020B0609020204030204" pitchFamily="49" charset="0"/>
              </a:rPr>
              <a:t>}&gt;):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deferred.resolve</a:t>
            </a:r>
            <a:r>
              <a:rPr lang="EN-US" sz="1000" dirty="0">
                <a:latin typeface="Consolas" panose="020B0609020204030204" pitchFamily="49" charset="0"/>
              </a:rPr>
              <a:t>(</a:t>
            </a:r>
            <a:r>
              <a:rPr lang="EN-US" sz="1000" dirty="0" err="1">
                <a:latin typeface="Consolas" panose="020B0609020204030204" pitchFamily="49" charset="0"/>
              </a:rPr>
              <a:t>result.data.Id</a:t>
            </a:r>
            <a:r>
              <a:rPr lang="EN-US" sz="1000" dirty="0">
                <a:latin typeface="Consolas" panose="020B0609020204030204" pitchFamily="49" charset="0"/>
              </a:rPr>
              <a:t>);</a:t>
            </a:r>
          </a:p>
          <a:p>
            <a:r>
              <a:rPr lang="EN-US" sz="1000" dirty="0">
                <a:latin typeface="Consolas" panose="020B0609020204030204" pitchFamily="49" charset="0"/>
              </a:rPr>
              <a:t>        }, (err: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deferred.reject</a:t>
            </a:r>
            <a:r>
              <a:rPr lang="EN-US" sz="1000" dirty="0">
                <a:latin typeface="Consolas" panose="020B0609020204030204" pitchFamily="49" charset="0"/>
              </a:rPr>
              <a:t>(err);</a:t>
            </a:r>
          </a:p>
          <a:p>
            <a:r>
              <a:rPr lang="EN-US" sz="1000" dirty="0">
                <a:latin typeface="Consolas" panose="020B0609020204030204" pitchFamily="49" charset="0"/>
              </a:rPr>
              <a:t>        });</a:t>
            </a:r>
          </a:p>
          <a:p>
            <a:r>
              <a:rPr lang="EN-US" sz="1000" dirty="0">
                <a:latin typeface="Consolas" panose="020B0609020204030204" pitchFamily="49" charset="0"/>
              </a:rPr>
              <a:t>      });</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latin typeface="Consolas" panose="020B0609020204030204" pitchFamily="49" charset="0"/>
              </a:rPr>
              <a:t>deferred.promise</a:t>
            </a:r>
            <a:r>
              <a:rPr lang="EN-US" sz="1000" dirty="0">
                <a:latin typeface="Consolas" panose="020B0609020204030204" pitchFamily="49" charset="0"/>
              </a:rPr>
              <a:t>;</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24398254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4407360"/>
          </a:xfrm>
        </p:spPr>
        <p:txBody>
          <a:bodyPr vert="horz" wrap="square" lIns="146304" tIns="91440" rIns="146304" bIns="91440" rtlCol="0" anchor="t">
            <a:spAutoFit/>
          </a:bodyPr>
          <a:lstStyle/>
          <a:p>
            <a:r>
              <a:rPr lang="EN-US" sz="2800"/>
              <a:t>Get the List Item Entity Type</a:t>
            </a:r>
          </a:p>
          <a:p>
            <a:r>
              <a:rPr lang="EN-US" sz="2800"/>
              <a:t>Get the digest value</a:t>
            </a:r>
          </a:p>
          <a:p>
            <a:r>
              <a:rPr lang="EN-US" sz="2800"/>
              <a:t>Set the List Item Entity Type to the </a:t>
            </a:r>
            <a:r>
              <a:rPr lang="EN-US" sz="2800">
                <a:solidFill>
                  <a:schemeClr val="tx1"/>
                </a:solidFill>
              </a:rPr>
              <a:t>@</a:t>
            </a:r>
            <a:r>
              <a:rPr lang="EN-US" sz="2800" err="1"/>
              <a:t>odata.type</a:t>
            </a:r>
            <a:r>
              <a:rPr lang="EN-US" sz="2800"/>
              <a:t> in the request body</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Updating list items</a:t>
            </a:r>
          </a:p>
        </p:txBody>
      </p:sp>
      <p:sp>
        <p:nvSpPr>
          <p:cNvPr id="5" name="Rectangle 4"/>
          <p:cNvSpPr/>
          <p:nvPr/>
        </p:nvSpPr>
        <p:spPr>
          <a:xfrm>
            <a:off x="5138117" y="1120998"/>
            <a:ext cx="7113443" cy="5478423"/>
          </a:xfrm>
          <a:prstGeom prst="rect">
            <a:avLst/>
          </a:prstGeom>
        </p:spPr>
        <p:txBody>
          <a:bodyPr wrap="square" anchor="t">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updateListItem</a:t>
            </a:r>
            <a:r>
              <a:rPr lang="EN-US" sz="1000" dirty="0">
                <a:latin typeface="Consolas" panose="020B0609020204030204" pitchFamily="49" charset="0"/>
              </a:rPr>
              <a:t>(item: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deferred: </a:t>
            </a:r>
            <a:r>
              <a:rPr lang="EN-US" sz="1000" dirty="0" err="1">
                <a:latin typeface="Consolas" panose="020B0609020204030204" pitchFamily="49" charset="0"/>
              </a:rPr>
              <a:t>angular.IDeferred</a:t>
            </a:r>
            <a:r>
              <a:rPr lang="EN-US" sz="1000" dirty="0">
                <a:latin typeface="Consolas" panose="020B0609020204030204" pitchFamily="49" charset="0"/>
              </a:rPr>
              <a:t>&lt;{}&gt; =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a:t>
            </a:r>
            <a:r>
              <a:rPr lang="EN-US" sz="1000" dirty="0" err="1">
                <a:latin typeface="Consolas" panose="020B0609020204030204" pitchFamily="49" charset="0"/>
              </a:rPr>
              <a:t>q.defer</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let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0000FF"/>
                </a:solidFill>
                <a:latin typeface="Consolas" panose="020B0609020204030204" pitchFamily="49" charset="0"/>
              </a:rPr>
              <a:t>undefined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.getListItemEntityTypeFullName</a:t>
            </a:r>
            <a:r>
              <a:rPr lang="EN-US" sz="1000" dirty="0">
                <a:latin typeface="Consolas" panose="020B0609020204030204" pitchFamily="49" charset="0"/>
              </a:rPr>
              <a:t>(</a:t>
            </a:r>
            <a:r>
              <a:rPr lang="EN-US" sz="1000" dirty="0" err="1">
                <a:latin typeface="Consolas" panose="020B0609020204030204" pitchFamily="49" charset="0"/>
              </a:rPr>
              <a:t>siteUrl</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latin typeface="Consolas" panose="020B0609020204030204" pitchFamily="49" charset="0"/>
              </a:rPr>
              <a:t>      .then((</a:t>
            </a:r>
            <a:r>
              <a:rPr lang="EN-US" sz="1000" dirty="0" err="1">
                <a:latin typeface="Consolas" panose="020B0609020204030204" pitchFamily="49" charset="0"/>
              </a:rPr>
              <a:t>entityTypeName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err="1">
                <a:latin typeface="Consolas" panose="020B0609020204030204" pitchFamily="49" charset="0"/>
              </a:rPr>
              <a:t>angular.IPromise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=&gt; {</a:t>
            </a:r>
          </a:p>
          <a:p>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 = </a:t>
            </a:r>
            <a:r>
              <a:rPr lang="EN-US" sz="1000" dirty="0" err="1">
                <a:latin typeface="Consolas" panose="020B0609020204030204" pitchFamily="49" charset="0"/>
              </a:rPr>
              <a:t>entityTypeName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this.getRequestDigest</a:t>
            </a:r>
            <a:r>
              <a:rPr lang="EN-US" sz="1000" dirty="0">
                <a:solidFill>
                  <a:srgbClr val="0000FF"/>
                </a:solidFill>
                <a:latin typeface="Consolas" panose="020B0609020204030204" pitchFamily="49" charset="0"/>
              </a:rPr>
              <a:t>(</a:t>
            </a:r>
            <a:r>
              <a:rPr lang="EN-US" sz="1000" dirty="0" err="1">
                <a:solidFill>
                  <a:srgbClr val="0000FF"/>
                </a:solidFill>
                <a:latin typeface="Consolas" panose="020B0609020204030204" pitchFamily="49" charset="0"/>
              </a:rPr>
              <a:t>siteUrl</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a:t>
            </a:r>
            <a:r>
              <a:rPr lang="EN-US" sz="1000" dirty="0" err="1">
                <a:latin typeface="Consolas" panose="020B0609020204030204" pitchFamily="49" charset="0"/>
              </a:rPr>
              <a:t>requestDigest</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body: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JSON.stringify</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listItemEntityTypeFullName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'Title'</a:t>
            </a:r>
            <a:r>
              <a:rPr lang="EN-US" sz="1000" dirty="0">
                <a:latin typeface="Consolas" panose="020B0609020204030204" pitchFamily="49" charset="0"/>
              </a:rPr>
              <a:t>: </a:t>
            </a:r>
            <a:r>
              <a:rPr lang="EN-US" sz="1000" dirty="0" err="1">
                <a:latin typeface="Consolas" panose="020B0609020204030204" pitchFamily="49" charset="0"/>
              </a:rPr>
              <a:t>item.Title</a:t>
            </a:r>
            <a:endParaRPr lang="EN-US" sz="1000" dirty="0">
              <a:latin typeface="Consolas" panose="020B0609020204030204" pitchFamily="49" charset="0"/>
            </a:endParaRPr>
          </a:p>
          <a:p>
            <a:r>
              <a:rPr lang="EN-US" sz="1000" dirty="0">
                <a:latin typeface="Consolas" panose="020B0609020204030204" pitchFamily="49" charset="0"/>
              </a:rPr>
              <a: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.$http</a:t>
            </a:r>
            <a:r>
              <a:rPr lang="EN-US" sz="1000" dirty="0">
                <a:latin typeface="Consolas" panose="020B0609020204030204" pitchFamily="49" charset="0"/>
              </a:rPr>
              <a:t>({</a:t>
            </a:r>
          </a:p>
          <a:p>
            <a:r>
              <a:rPr lang="EN-US" sz="1000" dirty="0">
                <a:latin typeface="Consolas" panose="020B0609020204030204" pitchFamily="49" charset="0"/>
              </a:rPr>
              <a:t>          url: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siteUrl</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err="1">
                <a:solidFill>
                  <a:srgbClr val="A31515"/>
                </a:solidFill>
                <a:latin typeface="Consolas" panose="020B0609020204030204" pitchFamily="49" charset="0"/>
              </a:rPr>
              <a:t>item.Id</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method: </a:t>
            </a:r>
            <a:r>
              <a:rPr lang="EN-US" sz="1000" dirty="0">
                <a:solidFill>
                  <a:srgbClr val="A31515"/>
                </a:solidFill>
                <a:latin typeface="Consolas" panose="020B0609020204030204" pitchFamily="49" charset="0"/>
              </a:rPr>
              <a:t>'POST'</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odata</a:t>
            </a:r>
            <a:r>
              <a:rPr lang="EN-US" sz="1000" dirty="0">
                <a:solidFill>
                  <a:srgbClr val="A31515"/>
                </a:solidFill>
                <a:latin typeface="Consolas" panose="020B0609020204030204" pitchFamily="49" charset="0"/>
              </a:rPr>
              <a:t>-version'</a:t>
            </a:r>
            <a:r>
              <a:rPr lang="EN-US" sz="1000" dirty="0">
                <a:latin typeface="Consolas" panose="020B0609020204030204" pitchFamily="49" charset="0"/>
              </a:rPr>
              <a:t>: </a:t>
            </a:r>
            <a:r>
              <a:rPr lang="EN-US" sz="1000" dirty="0">
                <a:solidFill>
                  <a:srgbClr val="A31515"/>
                </a:solidFill>
                <a:latin typeface="Consolas" panose="020B0609020204030204" pitchFamily="49" charset="0"/>
              </a:rPr>
              <a:t>'4.0'</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a:t>
            </a:r>
            <a:r>
              <a:rPr lang="EN-US" sz="1000" dirty="0" err="1">
                <a:solidFill>
                  <a:srgbClr val="A31515"/>
                </a:solidFill>
                <a:latin typeface="Consolas" panose="020B0609020204030204" pitchFamily="49" charset="0"/>
              </a:rPr>
              <a:t>RequestDigest</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r>
              <a:rPr lang="EN-US" sz="1000" dirty="0" err="1">
                <a:latin typeface="Consolas" panose="020B0609020204030204" pitchFamily="49" charset="0"/>
              </a:rPr>
              <a:t>requestDigest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'IF-MATCH'</a:t>
            </a:r>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'X-HTTP-Method'</a:t>
            </a:r>
            <a:r>
              <a:rPr lang="EN-US" sz="1000" dirty="0">
                <a:latin typeface="Consolas" panose="020B0609020204030204" pitchFamily="49" charset="0"/>
              </a:rPr>
              <a:t>: </a:t>
            </a:r>
            <a:r>
              <a:rPr lang="EN-US" sz="1000" dirty="0">
                <a:solidFill>
                  <a:srgbClr val="A31515"/>
                </a:solidFill>
                <a:latin typeface="Consolas" panose="020B0609020204030204" pitchFamily="49" charset="0"/>
              </a:rPr>
              <a:t>'MERGE'</a:t>
            </a:r>
          </a:p>
          <a:p>
            <a:r>
              <a:rPr lang="EN-US" sz="1000" dirty="0">
                <a:latin typeface="Consolas" panose="020B0609020204030204" pitchFamily="49" charset="0"/>
              </a:rPr>
              <a:t>          },</a:t>
            </a:r>
          </a:p>
          <a:p>
            <a:r>
              <a:rPr lang="EN-US" sz="1000" dirty="0">
                <a:latin typeface="Consolas" panose="020B0609020204030204" pitchFamily="49" charset="0"/>
              </a:rPr>
              <a:t>          data: body</a:t>
            </a:r>
          </a:p>
          <a:p>
            <a:r>
              <a:rPr lang="EN-US" sz="1000" dirty="0">
                <a:latin typeface="Consolas" panose="020B0609020204030204" pitchFamily="49" charset="0"/>
              </a:rPr>
              <a:t>        }).then((result: </a:t>
            </a:r>
            <a:r>
              <a:rPr lang="EN-US" sz="1000" dirty="0" err="1">
                <a:latin typeface="Consolas" panose="020B0609020204030204" pitchFamily="49" charset="0"/>
              </a:rPr>
              <a:t>angular.IHttpPromiseCallbackArg</a:t>
            </a:r>
            <a:r>
              <a:rPr lang="EN-US" sz="1000" dirty="0">
                <a:latin typeface="Consolas" panose="020B0609020204030204" pitchFamily="49" charset="0"/>
              </a:rPr>
              <a:t>&lt;{}&gt;):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deferred.resolve</a:t>
            </a:r>
            <a:r>
              <a:rPr lang="EN-US" sz="1000" dirty="0">
                <a:latin typeface="Consolas" panose="020B0609020204030204" pitchFamily="49" charset="0"/>
              </a:rPr>
              <a:t>();</a:t>
            </a:r>
          </a:p>
          <a:p>
            <a:r>
              <a:rPr lang="EN-US" sz="1000" dirty="0">
                <a:latin typeface="Consolas" panose="020B0609020204030204" pitchFamily="49" charset="0"/>
              </a:rPr>
              <a:t>        }, (err: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latin typeface="Consolas" panose="020B0609020204030204" pitchFamily="49" charset="0"/>
              </a:rPr>
              <a:t>deferred.reject</a:t>
            </a:r>
            <a:r>
              <a:rPr lang="EN-US" sz="1000" dirty="0">
                <a:latin typeface="Consolas" panose="020B0609020204030204" pitchFamily="49" charset="0"/>
              </a:rPr>
              <a:t>(err);</a:t>
            </a:r>
          </a:p>
          <a:p>
            <a:r>
              <a:rPr lang="EN-US" sz="1000" dirty="0">
                <a:latin typeface="Consolas" panose="020B0609020204030204" pitchFamily="49" charset="0"/>
              </a:rPr>
              <a:t>        });</a:t>
            </a:r>
          </a:p>
          <a:p>
            <a:r>
              <a:rPr lang="EN-US" sz="1000" dirty="0">
                <a:latin typeface="Consolas" panose="020B0609020204030204" pitchFamily="49" charset="0"/>
              </a:rPr>
              <a:t>      });</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latin typeface="Consolas" panose="020B0609020204030204" pitchFamily="49" charset="0"/>
              </a:rPr>
              <a:t> </a:t>
            </a:r>
            <a:r>
              <a:rPr lang="EN-US" sz="1000" dirty="0" err="1">
                <a:latin typeface="Consolas" panose="020B0609020204030204" pitchFamily="49" charset="0"/>
              </a:rPr>
              <a:t>deferred.promise</a:t>
            </a:r>
            <a:r>
              <a:rPr lang="EN-US" sz="1000" dirty="0">
                <a:latin typeface="Consolas" panose="020B0609020204030204" pitchFamily="49" charset="0"/>
              </a:rPr>
              <a:t>;</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37639759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2683812"/>
          </a:xfrm>
        </p:spPr>
        <p:txBody>
          <a:bodyPr vert="horz" wrap="square" lIns="146304" tIns="91440" rIns="146304" bIns="91440" rtlCol="0" anchor="t">
            <a:spAutoFit/>
          </a:bodyPr>
          <a:lstStyle/>
          <a:p>
            <a:r>
              <a:rPr lang="EN-US" sz="2800"/>
              <a:t>Get the digest value</a:t>
            </a:r>
          </a:p>
          <a:p>
            <a:r>
              <a:rPr lang="EN-US" sz="2800"/>
              <a:t>Add the digest to the X-</a:t>
            </a:r>
            <a:r>
              <a:rPr lang="EN-US" sz="2800" err="1"/>
              <a:t>RequestDigest</a:t>
            </a:r>
            <a:r>
              <a:rPr lang="EN-US" sz="2800"/>
              <a:t> header</a:t>
            </a:r>
          </a:p>
          <a:p>
            <a:r>
              <a:rPr lang="EN-US" sz="2800"/>
              <a:t>Use the SharePoint Context </a:t>
            </a:r>
            <a:r>
              <a:rPr lang="EN-US" sz="2800" err="1"/>
              <a:t>httpClient</a:t>
            </a:r>
            <a:r>
              <a:rPr lang="EN-US" sz="2800"/>
              <a:t> to call the SharePoint REST API</a:t>
            </a:r>
          </a:p>
        </p:txBody>
      </p:sp>
      <p:sp>
        <p:nvSpPr>
          <p:cNvPr id="3" name="Title 2"/>
          <p:cNvSpPr>
            <a:spLocks noGrp="1"/>
          </p:cNvSpPr>
          <p:nvPr>
            <p:ph type="title"/>
          </p:nvPr>
        </p:nvSpPr>
        <p:spPr/>
        <p:txBody>
          <a:bodyPr/>
          <a:lstStyle/>
          <a:p>
            <a:r>
              <a:rPr lang="en-US"/>
              <a:t>Deleting list items</a:t>
            </a:r>
          </a:p>
        </p:txBody>
      </p:sp>
      <p:sp>
        <p:nvSpPr>
          <p:cNvPr id="5" name="Rectangle 4"/>
          <p:cNvSpPr/>
          <p:nvPr/>
        </p:nvSpPr>
        <p:spPr>
          <a:xfrm>
            <a:off x="4898571" y="1265014"/>
            <a:ext cx="7537903" cy="4154984"/>
          </a:xfrm>
          <a:prstGeom prst="rect">
            <a:avLst/>
          </a:prstGeom>
        </p:spPr>
        <p:txBody>
          <a:bodyPr wrap="square">
            <a:spAutoFit/>
          </a:bodyPr>
          <a:lstStyle/>
          <a:p>
            <a:r>
              <a:rPr lang="en-US" sz="1200" dirty="0">
                <a:solidFill>
                  <a:srgbClr val="0000FF"/>
                </a:solidFill>
                <a:latin typeface="Consolas" panose="020B0609020204030204" pitchFamily="49" charset="0"/>
              </a:rPr>
              <a:t>public </a:t>
            </a:r>
            <a:r>
              <a:rPr lang="en-US" sz="1200" dirty="0" err="1">
                <a:latin typeface="Consolas" panose="020B0609020204030204" pitchFamily="49" charset="0"/>
              </a:rPr>
              <a:t>deleteListItem</a:t>
            </a:r>
            <a:r>
              <a:rPr lang="en-US" sz="1200" dirty="0">
                <a:latin typeface="Consolas" panose="020B0609020204030204" pitchFamily="49" charset="0"/>
              </a:rPr>
              <a:t>(item: </a:t>
            </a:r>
            <a:r>
              <a:rPr lang="en-US" sz="1200" dirty="0" err="1">
                <a:latin typeface="Consolas" panose="020B0609020204030204" pitchFamily="49" charset="0"/>
              </a:rPr>
              <a:t>IListItem</a:t>
            </a:r>
            <a:r>
              <a:rPr lang="en-US" sz="1200" dirty="0">
                <a:latin typeface="Consolas" panose="020B0609020204030204" pitchFamily="49" charset="0"/>
              </a:rPr>
              <a:t>, </a:t>
            </a:r>
            <a:r>
              <a:rPr lang="en-US" sz="1200" dirty="0" err="1">
                <a:latin typeface="Consolas" panose="020B0609020204030204" pitchFamily="49" charset="0"/>
              </a:rPr>
              <a:t>siteUrl</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listName</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err="1">
                <a:latin typeface="Consolas" panose="020B0609020204030204" pitchFamily="49" charset="0"/>
              </a:rPr>
              <a:t>angular.IPromise</a:t>
            </a:r>
            <a:r>
              <a:rPr lang="en-US" sz="1200" dirty="0">
                <a:latin typeface="Consolas" panose="020B0609020204030204" pitchFamily="49" charset="0"/>
              </a:rPr>
              <a:t>&lt;</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deferred: </a:t>
            </a:r>
            <a:r>
              <a:rPr lang="en-US" sz="1200" dirty="0" err="1">
                <a:latin typeface="Consolas" panose="020B0609020204030204" pitchFamily="49" charset="0"/>
              </a:rPr>
              <a:t>angular.IDeferred</a:t>
            </a:r>
            <a:r>
              <a:rPr lang="en-US" sz="1200" dirty="0">
                <a:latin typeface="Consolas" panose="020B0609020204030204" pitchFamily="49" charset="0"/>
              </a:rPr>
              <a:t>&lt;{}&gt; =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a:t>
            </a:r>
            <a:r>
              <a:rPr lang="en-US" sz="1200" dirty="0" err="1">
                <a:latin typeface="Consolas" panose="020B0609020204030204" pitchFamily="49" charset="0"/>
              </a:rPr>
              <a:t>q.defer</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.getRequestDigest</a:t>
            </a:r>
            <a:r>
              <a:rPr lang="en-US" sz="1200" dirty="0">
                <a:latin typeface="Consolas" panose="020B0609020204030204" pitchFamily="49" charset="0"/>
              </a:rPr>
              <a:t>(</a:t>
            </a:r>
            <a:r>
              <a:rPr lang="en-US" sz="1200" dirty="0" err="1">
                <a:latin typeface="Consolas" panose="020B0609020204030204" pitchFamily="49" charset="0"/>
              </a:rPr>
              <a:t>siteUrl</a:t>
            </a:r>
            <a:r>
              <a:rPr lang="en-US" sz="1200" dirty="0">
                <a:latin typeface="Consolas" panose="020B0609020204030204" pitchFamily="49" charset="0"/>
              </a:rPr>
              <a:t>)</a:t>
            </a:r>
          </a:p>
          <a:p>
            <a:r>
              <a:rPr lang="en-US" sz="1200" dirty="0">
                <a:latin typeface="Consolas" panose="020B0609020204030204" pitchFamily="49" charset="0"/>
              </a:rPr>
              <a:t>      .then((</a:t>
            </a:r>
            <a:r>
              <a:rPr lang="en-US" sz="1200" dirty="0" err="1">
                <a:latin typeface="Consolas" panose="020B0609020204030204" pitchFamily="49" charset="0"/>
              </a:rPr>
              <a:t>requestDigest</a:t>
            </a:r>
            <a:r>
              <a:rPr lang="en-US" sz="1200" dirty="0">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.$http</a:t>
            </a:r>
            <a:r>
              <a:rPr lang="en-US" sz="1200" dirty="0">
                <a:latin typeface="Consolas" panose="020B0609020204030204" pitchFamily="49" charset="0"/>
              </a:rPr>
              <a:t>({</a:t>
            </a:r>
          </a:p>
          <a:p>
            <a:r>
              <a:rPr lang="en-US" sz="1200" dirty="0">
                <a:latin typeface="Consolas" panose="020B0609020204030204" pitchFamily="49" charset="0"/>
              </a:rPr>
              <a:t>          url: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siteUrl</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a:t>
            </a:r>
            <a:r>
              <a:rPr lang="en-US" sz="1200" dirty="0" err="1">
                <a:solidFill>
                  <a:srgbClr val="A31515"/>
                </a:solidFill>
                <a:latin typeface="Consolas" panose="020B0609020204030204" pitchFamily="49" charset="0"/>
              </a:rPr>
              <a:t>item.Id</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method: </a:t>
            </a:r>
            <a:r>
              <a:rPr lang="en-US" sz="1200" dirty="0">
                <a:solidFill>
                  <a:srgbClr val="A31515"/>
                </a:solidFill>
                <a:latin typeface="Consolas" panose="020B0609020204030204" pitchFamily="49" charset="0"/>
              </a:rPr>
              <a:t>'POST'</a:t>
            </a:r>
            <a:r>
              <a:rPr lang="en-US" sz="1200" dirty="0">
                <a:latin typeface="Consolas" panose="020B0609020204030204" pitchFamily="49" charset="0"/>
              </a:rPr>
              <a:t>,</a:t>
            </a:r>
          </a:p>
          <a:p>
            <a:r>
              <a:rPr lang="en-US" sz="1200" dirty="0">
                <a:latin typeface="Consolas" panose="020B0609020204030204" pitchFamily="49" charset="0"/>
              </a:rPr>
              <a:t>          headers: {</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'Accept'</a:t>
            </a:r>
            <a:r>
              <a:rPr lang="en-US" sz="1200" dirty="0">
                <a:latin typeface="Consolas" panose="020B0609020204030204" pitchFamily="49" charset="0"/>
              </a:rPr>
              <a:t>: </a:t>
            </a:r>
            <a:r>
              <a:rPr lang="en-US" sz="1200" dirty="0">
                <a:solidFill>
                  <a:srgbClr val="A31515"/>
                </a:solidFill>
                <a:latin typeface="Consolas" panose="020B0609020204030204" pitchFamily="49" charset="0"/>
              </a:rPr>
              <a:t>'application/</a:t>
            </a:r>
            <a:r>
              <a:rPr lang="en-US" sz="1200" dirty="0" err="1">
                <a:solidFill>
                  <a:srgbClr val="A31515"/>
                </a:solidFill>
                <a:latin typeface="Consolas" panose="020B0609020204030204" pitchFamily="49" charset="0"/>
              </a:rPr>
              <a:t>json</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'X-</a:t>
            </a:r>
            <a:r>
              <a:rPr lang="en-US" sz="1200" dirty="0" err="1">
                <a:solidFill>
                  <a:srgbClr val="A31515"/>
                </a:solidFill>
                <a:latin typeface="Consolas" panose="020B0609020204030204" pitchFamily="49" charset="0"/>
              </a:rPr>
              <a:t>RequestDigest</a:t>
            </a:r>
            <a:r>
              <a:rPr lang="en-US" sz="1200" dirty="0">
                <a:solidFill>
                  <a:srgbClr val="A31515"/>
                </a:solidFill>
                <a:latin typeface="Consolas" panose="020B0609020204030204" pitchFamily="49" charset="0"/>
              </a:rPr>
              <a:t>'</a:t>
            </a:r>
            <a:r>
              <a:rPr lang="en-US" sz="1200" dirty="0">
                <a:latin typeface="Consolas" panose="020B0609020204030204" pitchFamily="49" charset="0"/>
              </a:rPr>
              <a:t>: </a:t>
            </a:r>
            <a:r>
              <a:rPr lang="en-US" sz="1200" dirty="0" err="1">
                <a:latin typeface="Consolas" panose="020B0609020204030204" pitchFamily="49" charset="0"/>
              </a:rPr>
              <a:t>requestDigest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'IF-MATCH'</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A31515"/>
                </a:solidFill>
                <a:latin typeface="Consolas" panose="020B0609020204030204" pitchFamily="49" charset="0"/>
              </a:rPr>
              <a:t>'X-HTTP-Method'</a:t>
            </a:r>
            <a:r>
              <a:rPr lang="en-US" sz="1200" dirty="0">
                <a:latin typeface="Consolas" panose="020B0609020204030204" pitchFamily="49" charset="0"/>
              </a:rPr>
              <a:t>: </a:t>
            </a:r>
            <a:r>
              <a:rPr lang="en-US" sz="1200" dirty="0">
                <a:solidFill>
                  <a:srgbClr val="A31515"/>
                </a:solidFill>
                <a:latin typeface="Consolas" panose="020B0609020204030204" pitchFamily="49" charset="0"/>
              </a:rPr>
              <a:t>'DELETE'</a:t>
            </a:r>
          </a:p>
          <a:p>
            <a:r>
              <a:rPr lang="en-US" sz="1200" dirty="0">
                <a:latin typeface="Consolas" panose="020B0609020204030204" pitchFamily="49" charset="0"/>
              </a:rPr>
              <a:t>          }</a:t>
            </a:r>
          </a:p>
          <a:p>
            <a:r>
              <a:rPr lang="en-US" sz="1200" dirty="0">
                <a:latin typeface="Consolas" panose="020B0609020204030204" pitchFamily="49" charset="0"/>
              </a:rPr>
              <a:t>        }).then((result: </a:t>
            </a:r>
            <a:r>
              <a:rPr lang="en-US" sz="1200" dirty="0" err="1">
                <a:latin typeface="Consolas" panose="020B0609020204030204" pitchFamily="49" charset="0"/>
              </a:rPr>
              <a:t>angular.IHttpPromiseCallbackArg</a:t>
            </a:r>
            <a:r>
              <a:rPr lang="en-US" sz="1200" dirty="0">
                <a:latin typeface="Consolas" panose="020B0609020204030204" pitchFamily="49" charset="0"/>
              </a:rPr>
              <a:t>&lt;{}&gt;): void =&gt; {</a:t>
            </a:r>
          </a:p>
          <a:p>
            <a:r>
              <a:rPr lang="en-US" sz="1200" dirty="0">
                <a:latin typeface="Consolas" panose="020B0609020204030204" pitchFamily="49" charset="0"/>
              </a:rPr>
              <a:t>          </a:t>
            </a:r>
            <a:r>
              <a:rPr lang="en-US" sz="1200" dirty="0" err="1">
                <a:latin typeface="Consolas" panose="020B0609020204030204" pitchFamily="49" charset="0"/>
              </a:rPr>
              <a:t>deferred.resolve</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err="1">
                <a:latin typeface="Consolas" panose="020B0609020204030204" pitchFamily="49" charset="0"/>
              </a:rPr>
              <a:t>deferred.promise</a:t>
            </a:r>
            <a:r>
              <a:rPr lang="en-US" sz="1200" dirty="0">
                <a:latin typeface="Consolas" panose="020B0609020204030204" pitchFamily="49" charset="0"/>
              </a:rPr>
              <a:t>;</a:t>
            </a:r>
          </a:p>
          <a:p>
            <a:r>
              <a:rPr lang="en-US" sz="1200" dirty="0">
                <a:latin typeface="Consolas" panose="020B0609020204030204" pitchFamily="49" charset="0"/>
              </a:rPr>
              <a:t>}</a:t>
            </a:r>
            <a:endParaRPr lang="en-US" sz="1200" dirty="0"/>
          </a:p>
        </p:txBody>
      </p:sp>
    </p:spTree>
    <p:extLst>
      <p:ext uri="{BB962C8B-B14F-4D97-AF65-F5344CB8AC3E}">
        <p14:creationId xmlns:p14="http://schemas.microsoft.com/office/powerpoint/2010/main" val="1629111860"/>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163AB50-E11F-413F-A93F-A63F14225BD9}"/>
</file>

<file path=customXml/itemProps2.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8b796c41-22f8-4e5f-a4f6-26e92db7f69d"/>
    <ds:schemaRef ds:uri="http://www.w3.org/XML/1998/namespac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378</TotalTime>
  <Words>3379</Words>
  <Application>Microsoft Office PowerPoint</Application>
  <PresentationFormat>Custom</PresentationFormat>
  <Paragraphs>523</Paragraphs>
  <Slides>22</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宋体</vt:lpstr>
      <vt:lpstr>Arial</vt:lpstr>
      <vt:lpstr>Calibri</vt:lpstr>
      <vt:lpstr>Consolas</vt:lpstr>
      <vt:lpstr>Segoe UI</vt:lpstr>
      <vt:lpstr>Segoe UI Light</vt:lpstr>
      <vt:lpstr>Wingdings</vt:lpstr>
      <vt:lpstr>5-30719_SharePoint_Team_Template_Light</vt:lpstr>
      <vt:lpstr>Working with different JavaScript frameworks and libraries </vt:lpstr>
      <vt:lpstr>Agenda</vt:lpstr>
      <vt:lpstr>Implement Angular data service </vt:lpstr>
      <vt:lpstr>Get digest value </vt:lpstr>
      <vt:lpstr>Get List Item Entity Type</vt:lpstr>
      <vt:lpstr>Reading list items</vt:lpstr>
      <vt:lpstr>Creating list items</vt:lpstr>
      <vt:lpstr>Updating list items</vt:lpstr>
      <vt:lpstr>Deleting list items</vt:lpstr>
      <vt:lpstr>Implement Angular controller </vt:lpstr>
      <vt:lpstr>Constructor </vt:lpstr>
      <vt:lpstr>Methods exposed to the view </vt:lpstr>
      <vt:lpstr>Define the Angular main module </vt:lpstr>
      <vt:lpstr>Register the Angular application with the web part </vt:lpstr>
      <vt:lpstr>Web part’s render method</vt:lpstr>
      <vt:lpstr>Implement web part’s CSS styles</vt:lpstr>
      <vt:lpstr>Preview the web part in the SharePoint workbench</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 1.x</dc:title>
  <dc:creator>Todd Baginski</dc:creator>
  <cp:lastModifiedBy>Luiz Lu</cp:lastModifiedBy>
  <cp:revision>23</cp:revision>
  <dcterms:modified xsi:type="dcterms:W3CDTF">2017-03-10T06:39:48Z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